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853" r:id="rId3"/>
    <p:sldMasterId id="2147483668" r:id="rId4"/>
  </p:sldMasterIdLst>
  <p:notesMasterIdLst>
    <p:notesMasterId r:id="rId86"/>
  </p:notesMasterIdLst>
  <p:sldIdLst>
    <p:sldId id="256" r:id="rId5"/>
    <p:sldId id="257" r:id="rId6"/>
    <p:sldId id="568" r:id="rId7"/>
    <p:sldId id="569" r:id="rId8"/>
    <p:sldId id="570" r:id="rId9"/>
    <p:sldId id="571" r:id="rId10"/>
    <p:sldId id="572" r:id="rId11"/>
    <p:sldId id="717" r:id="rId12"/>
    <p:sldId id="573" r:id="rId13"/>
    <p:sldId id="652" r:id="rId14"/>
    <p:sldId id="725" r:id="rId15"/>
    <p:sldId id="654" r:id="rId16"/>
    <p:sldId id="727" r:id="rId17"/>
    <p:sldId id="718" r:id="rId18"/>
    <p:sldId id="658" r:id="rId19"/>
    <p:sldId id="659" r:id="rId20"/>
    <p:sldId id="660" r:id="rId21"/>
    <p:sldId id="661" r:id="rId22"/>
    <p:sldId id="662" r:id="rId23"/>
    <p:sldId id="663" r:id="rId24"/>
    <p:sldId id="664" r:id="rId25"/>
    <p:sldId id="666" r:id="rId26"/>
    <p:sldId id="667" r:id="rId27"/>
    <p:sldId id="668" r:id="rId28"/>
    <p:sldId id="669" r:id="rId29"/>
    <p:sldId id="670" r:id="rId30"/>
    <p:sldId id="671" r:id="rId31"/>
    <p:sldId id="672" r:id="rId32"/>
    <p:sldId id="673" r:id="rId33"/>
    <p:sldId id="674" r:id="rId34"/>
    <p:sldId id="675" r:id="rId35"/>
    <p:sldId id="676" r:id="rId36"/>
    <p:sldId id="678" r:id="rId37"/>
    <p:sldId id="679" r:id="rId38"/>
    <p:sldId id="680" r:id="rId39"/>
    <p:sldId id="696" r:id="rId40"/>
    <p:sldId id="719" r:id="rId41"/>
    <p:sldId id="574" r:id="rId42"/>
    <p:sldId id="575" r:id="rId43"/>
    <p:sldId id="720" r:id="rId44"/>
    <p:sldId id="576" r:id="rId45"/>
    <p:sldId id="721" r:id="rId46"/>
    <p:sldId id="710" r:id="rId47"/>
    <p:sldId id="712" r:id="rId48"/>
    <p:sldId id="711" r:id="rId49"/>
    <p:sldId id="723" r:id="rId50"/>
    <p:sldId id="687" r:id="rId51"/>
    <p:sldId id="689" r:id="rId52"/>
    <p:sldId id="688" r:id="rId53"/>
    <p:sldId id="578" r:id="rId54"/>
    <p:sldId id="701" r:id="rId55"/>
    <p:sldId id="713" r:id="rId56"/>
    <p:sldId id="714" r:id="rId57"/>
    <p:sldId id="715" r:id="rId58"/>
    <p:sldId id="716" r:id="rId59"/>
    <p:sldId id="722" r:id="rId60"/>
    <p:sldId id="586" r:id="rId61"/>
    <p:sldId id="705" r:id="rId62"/>
    <p:sldId id="706" r:id="rId63"/>
    <p:sldId id="724" r:id="rId64"/>
    <p:sldId id="690" r:id="rId65"/>
    <p:sldId id="707" r:id="rId66"/>
    <p:sldId id="708" r:id="rId67"/>
    <p:sldId id="544" r:id="rId68"/>
    <p:sldId id="545" r:id="rId69"/>
    <p:sldId id="543" r:id="rId70"/>
    <p:sldId id="546" r:id="rId71"/>
    <p:sldId id="550" r:id="rId72"/>
    <p:sldId id="554" r:id="rId73"/>
    <p:sldId id="555" r:id="rId74"/>
    <p:sldId id="556" r:id="rId75"/>
    <p:sldId id="557" r:id="rId76"/>
    <p:sldId id="558" r:id="rId77"/>
    <p:sldId id="559" r:id="rId78"/>
    <p:sldId id="560" r:id="rId79"/>
    <p:sldId id="561" r:id="rId80"/>
    <p:sldId id="562" r:id="rId81"/>
    <p:sldId id="563" r:id="rId82"/>
    <p:sldId id="564" r:id="rId83"/>
    <p:sldId id="565" r:id="rId84"/>
    <p:sldId id="643" r:id="rId85"/>
  </p:sldIdLst>
  <p:sldSz cx="10058400" cy="77724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0036" autoAdjust="0"/>
  </p:normalViewPr>
  <p:slideViewPr>
    <p:cSldViewPr>
      <p:cViewPr varScale="1">
        <p:scale>
          <a:sx n="45" d="100"/>
          <a:sy n="45" d="100"/>
        </p:scale>
        <p:origin x="1724" y="56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ableStyles" Target="tableStyle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86EF4AC-8689-4264-AFAD-25BC4C8B5A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0AF711-F5AD-4FC5-BB66-156339C15A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8560FBD-52F3-4FE6-A51E-2D74FB4CB8C0}" type="datetimeFigureOut">
              <a:rPr lang="zh-CN" altLang="en-US"/>
              <a:pPr>
                <a:defRPr/>
              </a:pPr>
              <a:t>2021/3/17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5C44B21C-A0AD-4F77-AF07-4B2AE1B6C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F9921FF4-AD11-4546-A23C-752476C6A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6611F9-9237-4DFD-B15A-EA9B7D480C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FF29A6-7595-41B5-92E4-C372CEE68C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178F6E-35A5-43A3-A44E-D839D1CFE88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>
            <a:extLst>
              <a:ext uri="{FF2B5EF4-FFF2-40B4-BE49-F238E27FC236}">
                <a16:creationId xmlns:a16="http://schemas.microsoft.com/office/drawing/2014/main" id="{F24D5754-35B8-4641-9B1F-9DBF2941E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备注占位符 2">
            <a:extLst>
              <a:ext uri="{FF2B5EF4-FFF2-40B4-BE49-F238E27FC236}">
                <a16:creationId xmlns:a16="http://schemas.microsoft.com/office/drawing/2014/main" id="{F5388530-67D1-4FFB-8878-0742C54F09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400"/>
              <a:t>voluntary muscles: </a:t>
            </a:r>
            <a:r>
              <a:rPr lang="zh-CN" altLang="en-US" sz="1400"/>
              <a:t>随意肌</a:t>
            </a:r>
          </a:p>
          <a:p>
            <a:r>
              <a:rPr lang="en-US" altLang="zh-CN" sz="1400"/>
              <a:t>Sphincter muscles: </a:t>
            </a:r>
            <a:r>
              <a:rPr lang="zh-CN" altLang="en-US" sz="1400"/>
              <a:t>括约肌</a:t>
            </a:r>
          </a:p>
          <a:p>
            <a:endParaRPr lang="en-US" altLang="zh-CN" sz="1400"/>
          </a:p>
          <a:p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116" name="灯片编号占位符 3">
            <a:extLst>
              <a:ext uri="{FF2B5EF4-FFF2-40B4-BE49-F238E27FC236}">
                <a16:creationId xmlns:a16="http://schemas.microsoft.com/office/drawing/2014/main" id="{4A47025A-0164-48E0-8E22-51755C674E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0CABE31-BEE6-4AE4-AF55-5F41DD9F0794}" type="slidenum">
              <a:rPr lang="zh-CN" altLang="en-US"/>
              <a:pPr eaLnBrk="1" hangingPunct="1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>
            <a:extLst>
              <a:ext uri="{FF2B5EF4-FFF2-40B4-BE49-F238E27FC236}">
                <a16:creationId xmlns:a16="http://schemas.microsoft.com/office/drawing/2014/main" id="{6BC3D2D3-0068-47A7-A58B-04D32332FE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备注占位符 2">
            <a:extLst>
              <a:ext uri="{FF2B5EF4-FFF2-40B4-BE49-F238E27FC236}">
                <a16:creationId xmlns:a16="http://schemas.microsoft.com/office/drawing/2014/main" id="{704A5610-11BA-481F-853C-03F848A40D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Vascular: </a:t>
            </a:r>
            <a:r>
              <a:rPr lang="zh-CN" altLang="en-US"/>
              <a:t>血管</a:t>
            </a:r>
            <a:endParaRPr lang="en-US" altLang="zh-CN"/>
          </a:p>
          <a:p>
            <a:r>
              <a:rPr lang="en-US" altLang="zh-CN"/>
              <a:t>Blush:</a:t>
            </a:r>
            <a:r>
              <a:rPr lang="zh-CN" altLang="en-US"/>
              <a:t>脸红</a:t>
            </a:r>
          </a:p>
        </p:txBody>
      </p:sp>
      <p:sp>
        <p:nvSpPr>
          <p:cNvPr id="97284" name="灯片编号占位符 3">
            <a:extLst>
              <a:ext uri="{FF2B5EF4-FFF2-40B4-BE49-F238E27FC236}">
                <a16:creationId xmlns:a16="http://schemas.microsoft.com/office/drawing/2014/main" id="{22CA488E-2A6E-4B34-8182-5B940B804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6D1A2B1-00D3-4410-AB60-61783E1709CD}" type="slidenum">
              <a:rPr lang="zh-CN" altLang="en-US"/>
              <a:pPr eaLnBrk="1" hangingPunct="1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>
            <a:extLst>
              <a:ext uri="{FF2B5EF4-FFF2-40B4-BE49-F238E27FC236}">
                <a16:creationId xmlns:a16="http://schemas.microsoft.com/office/drawing/2014/main" id="{6307DE34-8163-49E6-849B-226F13BF77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备注占位符 2">
            <a:extLst>
              <a:ext uri="{FF2B5EF4-FFF2-40B4-BE49-F238E27FC236}">
                <a16:creationId xmlns:a16="http://schemas.microsoft.com/office/drawing/2014/main" id="{F3011666-4C73-4C04-924B-5AA609918F2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/>
              <a:t>clamped</a:t>
            </a:r>
            <a:r>
              <a:rPr lang="en-US" altLang="zh-CN"/>
              <a:t>   </a:t>
            </a:r>
            <a:r>
              <a:rPr lang="zh-CN" altLang="en-US"/>
              <a:t>固支</a:t>
            </a:r>
          </a:p>
        </p:txBody>
      </p:sp>
      <p:sp>
        <p:nvSpPr>
          <p:cNvPr id="98308" name="灯片编号占位符 3">
            <a:extLst>
              <a:ext uri="{FF2B5EF4-FFF2-40B4-BE49-F238E27FC236}">
                <a16:creationId xmlns:a16="http://schemas.microsoft.com/office/drawing/2014/main" id="{3FE1188A-D7B2-4FEB-9E1D-AF546D5A6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B0908EE-DBA8-41AC-AE13-C417722EBCDB}" type="slidenum">
              <a:rPr lang="zh-CN" altLang="en-US"/>
              <a:pPr eaLnBrk="1" hangingPunct="1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E0624174-FD53-4ACE-8216-FE9EF461AD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备注占位符 2">
            <a:extLst>
              <a:ext uri="{FF2B5EF4-FFF2-40B4-BE49-F238E27FC236}">
                <a16:creationId xmlns:a16="http://schemas.microsoft.com/office/drawing/2014/main" id="{FE74A11C-8771-46AE-AFBB-0A0159C278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Footprint</a:t>
            </a:r>
            <a:r>
              <a:rPr lang="zh-CN" altLang="en-US"/>
              <a:t>：占用的空间</a:t>
            </a:r>
            <a:endParaRPr lang="en-US" altLang="zh-CN"/>
          </a:p>
          <a:p>
            <a:r>
              <a:rPr lang="en-US" altLang="zh-CN"/>
              <a:t>Rep: </a:t>
            </a:r>
            <a:r>
              <a:rPr lang="zh-CN" altLang="en-US"/>
              <a:t>棱纹平布</a:t>
            </a:r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37F08E90-CED7-4DFF-87E5-321DE9F60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7C97DC1-A405-4BF6-9695-980ACC49EEC2}" type="slidenum">
              <a:rPr lang="zh-CN" altLang="en-US"/>
              <a:pPr eaLnBrk="1" hangingPunct="1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>
            <a:extLst>
              <a:ext uri="{FF2B5EF4-FFF2-40B4-BE49-F238E27FC236}">
                <a16:creationId xmlns:a16="http://schemas.microsoft.com/office/drawing/2014/main" id="{32D904E8-B42E-4D99-B6A7-75B6F6E95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备注占位符 2">
            <a:extLst>
              <a:ext uri="{FF2B5EF4-FFF2-40B4-BE49-F238E27FC236}">
                <a16:creationId xmlns:a16="http://schemas.microsoft.com/office/drawing/2014/main" id="{08E2D11A-7E23-43A2-9AE1-51D5C5378E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Compact:</a:t>
            </a:r>
            <a:r>
              <a:rPr lang="zh-CN" altLang="en-US"/>
              <a:t>简洁</a:t>
            </a:r>
          </a:p>
        </p:txBody>
      </p:sp>
      <p:sp>
        <p:nvSpPr>
          <p:cNvPr id="100356" name="灯片编号占位符 3">
            <a:extLst>
              <a:ext uri="{FF2B5EF4-FFF2-40B4-BE49-F238E27FC236}">
                <a16:creationId xmlns:a16="http://schemas.microsoft.com/office/drawing/2014/main" id="{4F90AC79-1365-4C31-913B-849C9AD12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A3608C1-CA68-410B-B16E-9015CA39E94B}" type="slidenum">
              <a:rPr lang="zh-CN" altLang="en-US"/>
              <a:pPr eaLnBrk="1" hangingPunct="1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>
            <a:extLst>
              <a:ext uri="{FF2B5EF4-FFF2-40B4-BE49-F238E27FC236}">
                <a16:creationId xmlns:a16="http://schemas.microsoft.com/office/drawing/2014/main" id="{4855661D-4206-48E0-997E-9B45A81CEC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备注占位符 2">
            <a:extLst>
              <a:ext uri="{FF2B5EF4-FFF2-40B4-BE49-F238E27FC236}">
                <a16:creationId xmlns:a16="http://schemas.microsoft.com/office/drawing/2014/main" id="{CCC2DD8C-D54B-4685-B66F-66AEB95DD2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Bulging:</a:t>
            </a:r>
            <a:r>
              <a:rPr lang="zh-CN" altLang="en-US"/>
              <a:t>膨胀</a:t>
            </a:r>
          </a:p>
        </p:txBody>
      </p:sp>
      <p:sp>
        <p:nvSpPr>
          <p:cNvPr id="101380" name="灯片编号占位符 3">
            <a:extLst>
              <a:ext uri="{FF2B5EF4-FFF2-40B4-BE49-F238E27FC236}">
                <a16:creationId xmlns:a16="http://schemas.microsoft.com/office/drawing/2014/main" id="{FC4BBB5A-2905-475E-BAFC-D2C8071D9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FC3DBFE-9214-4451-B4FB-B8AFABC4E4FD}" type="slidenum">
              <a:rPr lang="zh-CN" altLang="en-US"/>
              <a:pPr eaLnBrk="1" hangingPunct="1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>
            <a:extLst>
              <a:ext uri="{FF2B5EF4-FFF2-40B4-BE49-F238E27FC236}">
                <a16:creationId xmlns:a16="http://schemas.microsoft.com/office/drawing/2014/main" id="{49316B70-C932-4F5B-8513-3F7F0B94AB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FCF0C6-AECA-4360-A97E-F6AF9108F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kern="0" dirty="0">
                <a:latin typeface="Times New Roman" pitchFamily="18" charset="0"/>
                <a:cs typeface="Times New Roman" pitchFamily="18" charset="0"/>
              </a:rPr>
              <a:t>Tetrahedron:</a:t>
            </a: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四面体</a:t>
            </a:r>
            <a:endParaRPr lang="zh-CN" altLang="en-US" dirty="0"/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B24C5F47-72C3-40CC-93FD-95E7F327D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3BE7186-9512-4867-BD7E-F2AA73C8F3E7}" type="slidenum">
              <a:rPr lang="zh-CN" altLang="en-US"/>
              <a:pPr eaLnBrk="1" hangingPunct="1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>
            <a:extLst>
              <a:ext uri="{FF2B5EF4-FFF2-40B4-BE49-F238E27FC236}">
                <a16:creationId xmlns:a16="http://schemas.microsoft.com/office/drawing/2014/main" id="{5CE9AB53-38ED-49E4-8C7F-EBA6B71342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备注占位符 2">
            <a:extLst>
              <a:ext uri="{FF2B5EF4-FFF2-40B4-BE49-F238E27FC236}">
                <a16:creationId xmlns:a16="http://schemas.microsoft.com/office/drawing/2014/main" id="{431FFCC1-87DA-466F-AFA7-1B2E7D5F73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Epidermis:</a:t>
            </a:r>
            <a:r>
              <a:rPr lang="zh-CN" altLang="en-US"/>
              <a:t>表皮</a:t>
            </a:r>
            <a:endParaRPr lang="en-US" altLang="zh-CN"/>
          </a:p>
          <a:p>
            <a:r>
              <a:rPr lang="en-US" altLang="zh-CN"/>
              <a:t>Dermis:</a:t>
            </a:r>
            <a:r>
              <a:rPr lang="zh-CN" altLang="en-US"/>
              <a:t>真皮</a:t>
            </a:r>
          </a:p>
        </p:txBody>
      </p:sp>
      <p:sp>
        <p:nvSpPr>
          <p:cNvPr id="103428" name="灯片编号占位符 3">
            <a:extLst>
              <a:ext uri="{FF2B5EF4-FFF2-40B4-BE49-F238E27FC236}">
                <a16:creationId xmlns:a16="http://schemas.microsoft.com/office/drawing/2014/main" id="{5B71A3CD-D4A3-4D77-90F1-016BE4CD3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AF90577-D124-44B8-8527-C5BDD5DE3228}" type="slidenum">
              <a:rPr lang="zh-CN" altLang="en-US"/>
              <a:pPr eaLnBrk="1" hangingPunct="1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>
            <a:extLst>
              <a:ext uri="{FF2B5EF4-FFF2-40B4-BE49-F238E27FC236}">
                <a16:creationId xmlns:a16="http://schemas.microsoft.com/office/drawing/2014/main" id="{AF443167-C7CC-4F2F-9C4F-FB31CE9321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备注占位符 2">
            <a:extLst>
              <a:ext uri="{FF2B5EF4-FFF2-40B4-BE49-F238E27FC236}">
                <a16:creationId xmlns:a16="http://schemas.microsoft.com/office/drawing/2014/main" id="{C32E3008-D0EF-4B78-8A25-562B977943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Dermal: adj.</a:t>
            </a:r>
            <a:r>
              <a:rPr lang="zh-CN" altLang="en-US" dirty="0"/>
              <a:t>皮肤的</a:t>
            </a:r>
            <a:r>
              <a:rPr lang="en-US" altLang="zh-CN" dirty="0"/>
              <a:t>, </a:t>
            </a:r>
            <a:r>
              <a:rPr lang="zh-CN" altLang="en-US" dirty="0"/>
              <a:t>真皮的</a:t>
            </a:r>
            <a:endParaRPr lang="en-US" altLang="zh-CN" dirty="0"/>
          </a:p>
          <a:p>
            <a:r>
              <a:rPr lang="en-US" altLang="zh-CN" dirty="0"/>
              <a:t>Epidermal: adj.[</a:t>
            </a:r>
            <a:r>
              <a:rPr lang="zh-CN" altLang="en-US" dirty="0"/>
              <a:t>解</a:t>
            </a:r>
            <a:r>
              <a:rPr lang="en-US" altLang="zh-CN" dirty="0"/>
              <a:t>][</a:t>
            </a:r>
            <a:r>
              <a:rPr lang="zh-CN" altLang="en-US" dirty="0"/>
              <a:t>生</a:t>
            </a:r>
            <a:r>
              <a:rPr lang="en-US" altLang="zh-CN" dirty="0"/>
              <a:t>]</a:t>
            </a:r>
            <a:r>
              <a:rPr lang="zh-CN" altLang="en-US" dirty="0"/>
              <a:t>表皮的</a:t>
            </a:r>
            <a:r>
              <a:rPr lang="en-US" altLang="zh-CN" dirty="0"/>
              <a:t>,</a:t>
            </a:r>
            <a:r>
              <a:rPr lang="zh-CN" altLang="en-US" dirty="0"/>
              <a:t>外皮的</a:t>
            </a:r>
            <a:endParaRPr lang="en-US" altLang="zh-CN" dirty="0"/>
          </a:p>
          <a:p>
            <a:r>
              <a:rPr lang="en-US" altLang="zh-CN" dirty="0"/>
              <a:t>Fascia:</a:t>
            </a:r>
            <a:r>
              <a:rPr lang="zh-CN" altLang="en-US" dirty="0"/>
              <a:t>筋膜</a:t>
            </a:r>
          </a:p>
        </p:txBody>
      </p:sp>
      <p:sp>
        <p:nvSpPr>
          <p:cNvPr id="104452" name="灯片编号占位符 3">
            <a:extLst>
              <a:ext uri="{FF2B5EF4-FFF2-40B4-BE49-F238E27FC236}">
                <a16:creationId xmlns:a16="http://schemas.microsoft.com/office/drawing/2014/main" id="{5E0F6CED-3521-4DB9-8A97-237D74616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92C074A-AEB1-48D6-9AA9-B6A5D047B36D}" type="slidenum">
              <a:rPr lang="zh-CN" altLang="en-US"/>
              <a:pPr eaLnBrk="1" hangingPunct="1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>
            <a:extLst>
              <a:ext uri="{FF2B5EF4-FFF2-40B4-BE49-F238E27FC236}">
                <a16:creationId xmlns:a16="http://schemas.microsoft.com/office/drawing/2014/main" id="{E7A4DC84-77FF-4349-9E11-975F81DE3F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备注占位符 2">
            <a:extLst>
              <a:ext uri="{FF2B5EF4-FFF2-40B4-BE49-F238E27FC236}">
                <a16:creationId xmlns:a16="http://schemas.microsoft.com/office/drawing/2014/main" id="{16AE4B7C-A7F0-4FC2-B264-3B08A928BF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solidFill>
                  <a:srgbClr val="333333"/>
                </a:solidFill>
                <a:latin typeface="Times New Roman" panose="02020603050405020304" pitchFamily="18" charset="0"/>
              </a:rPr>
              <a:t>Photometric:</a:t>
            </a:r>
            <a:r>
              <a:rPr lang="zh-CN" altLang="en-US">
                <a:solidFill>
                  <a:srgbClr val="333333"/>
                </a:solidFill>
                <a:latin typeface="Times New Roman" panose="02020603050405020304" pitchFamily="18" charset="0"/>
              </a:rPr>
              <a:t>光度计的，光度测定的</a:t>
            </a:r>
            <a:r>
              <a:rPr lang="en-US" altLang="zh-CN">
                <a:solidFill>
                  <a:srgbClr val="333333"/>
                </a:solidFill>
                <a:latin typeface="Times New Roman" panose="02020603050405020304" pitchFamily="18" charset="0"/>
              </a:rPr>
              <a:t>;</a:t>
            </a:r>
            <a:endParaRPr lang="zh-CN" altLang="en-US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4E45F161-4E95-4A4B-B1F7-077B3EB72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27381C7-3133-4D92-B81F-B8D58E711ED3}" type="slidenum">
              <a:rPr lang="zh-CN" altLang="en-US"/>
              <a:pPr eaLnBrk="1" hangingPunct="1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>
            <a:extLst>
              <a:ext uri="{FF2B5EF4-FFF2-40B4-BE49-F238E27FC236}">
                <a16:creationId xmlns:a16="http://schemas.microsoft.com/office/drawing/2014/main" id="{70E03D8F-2320-414E-ADC3-72BB60CA62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备注占位符 2">
            <a:extLst>
              <a:ext uri="{FF2B5EF4-FFF2-40B4-BE49-F238E27FC236}">
                <a16:creationId xmlns:a16="http://schemas.microsoft.com/office/drawing/2014/main" id="{6A2A19F6-A949-4C20-8FA8-F72683CB65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/>
              <a:t>contour</a:t>
            </a:r>
            <a:r>
              <a:rPr lang="en-US" altLang="zh-CN"/>
              <a:t> </a:t>
            </a:r>
            <a:r>
              <a:rPr lang="en-US" altLang="zh-CN" i="1"/>
              <a:t>n. </a:t>
            </a:r>
            <a:r>
              <a:rPr lang="zh-CN" altLang="en-US"/>
              <a:t>外形</a:t>
            </a:r>
            <a:r>
              <a:rPr lang="en-US" altLang="zh-CN"/>
              <a:t>,</a:t>
            </a:r>
            <a:r>
              <a:rPr lang="zh-CN" altLang="en-US"/>
              <a:t>轮廓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06500" name="灯片编号占位符 3">
            <a:extLst>
              <a:ext uri="{FF2B5EF4-FFF2-40B4-BE49-F238E27FC236}">
                <a16:creationId xmlns:a16="http://schemas.microsoft.com/office/drawing/2014/main" id="{6F33171D-AF3C-46C9-ACE9-C5552F962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03D2FC5-8774-45BC-9F68-2A02AF6B8BD8}" type="slidenum">
              <a:rPr lang="zh-CN" altLang="en-US"/>
              <a:pPr eaLnBrk="1" hangingPunct="1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>
            <a:extLst>
              <a:ext uri="{FF2B5EF4-FFF2-40B4-BE49-F238E27FC236}">
                <a16:creationId xmlns:a16="http://schemas.microsoft.com/office/drawing/2014/main" id="{D1A238F9-D3FF-482C-B715-DA573E1326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>
            <a:extLst>
              <a:ext uri="{FF2B5EF4-FFF2-40B4-BE49-F238E27FC236}">
                <a16:creationId xmlns:a16="http://schemas.microsoft.com/office/drawing/2014/main" id="{5105E060-D2C4-47DE-B0CA-8A0608820A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Bulging: </a:t>
            </a:r>
            <a:r>
              <a:rPr lang="zh-CN" altLang="en-US" dirty="0"/>
              <a:t>膨涨、凸出</a:t>
            </a:r>
            <a:endParaRPr lang="en-US" altLang="zh-CN" dirty="0"/>
          </a:p>
          <a:p>
            <a:r>
              <a:rPr lang="en-US" altLang="zh-CN" dirty="0"/>
              <a:t>Elongation: </a:t>
            </a:r>
            <a:r>
              <a:rPr lang="zh-CN" altLang="en-US" dirty="0"/>
              <a:t>延长</a:t>
            </a:r>
            <a:endParaRPr lang="en-US" altLang="zh-CN" dirty="0"/>
          </a:p>
          <a:p>
            <a:r>
              <a:rPr lang="en-US" altLang="zh-CN" dirty="0"/>
              <a:t>Pouting: </a:t>
            </a:r>
            <a:r>
              <a:rPr lang="zh-CN" altLang="en-US" dirty="0"/>
              <a:t>撅嘴，生气</a:t>
            </a:r>
            <a:endParaRPr lang="en-US" altLang="zh-CN" dirty="0"/>
          </a:p>
          <a:p>
            <a:r>
              <a:rPr lang="en-US" altLang="zh-CN" dirty="0"/>
              <a:t>Contraction:</a:t>
            </a:r>
            <a:r>
              <a:rPr lang="zh-CN" altLang="en-US" dirty="0"/>
              <a:t>收缩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1140" name="灯片编号占位符 3">
            <a:extLst>
              <a:ext uri="{FF2B5EF4-FFF2-40B4-BE49-F238E27FC236}">
                <a16:creationId xmlns:a16="http://schemas.microsoft.com/office/drawing/2014/main" id="{507E62B6-024B-49A0-9D17-D2BB34DC8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CA7995-8AAE-4C23-BF50-B3265014618B}" type="slidenum">
              <a:rPr lang="zh-CN" altLang="en-US"/>
              <a:pPr eaLnBrk="1" hangingPunct="1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>
            <a:extLst>
              <a:ext uri="{FF2B5EF4-FFF2-40B4-BE49-F238E27FC236}">
                <a16:creationId xmlns:a16="http://schemas.microsoft.com/office/drawing/2014/main" id="{B8D6C3BB-9964-405F-B744-3FDA27D41D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备注占位符 2">
            <a:extLst>
              <a:ext uri="{FF2B5EF4-FFF2-40B4-BE49-F238E27FC236}">
                <a16:creationId xmlns:a16="http://schemas.microsoft.com/office/drawing/2014/main" id="{BB4A28CE-B4B7-45A1-B846-36C809C111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Radial Basis Functions (RBF)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：径向核函数</a:t>
            </a:r>
            <a:endParaRPr lang="zh-CN" altLang="en-US"/>
          </a:p>
        </p:txBody>
      </p:sp>
      <p:sp>
        <p:nvSpPr>
          <p:cNvPr id="107524" name="灯片编号占位符 3">
            <a:extLst>
              <a:ext uri="{FF2B5EF4-FFF2-40B4-BE49-F238E27FC236}">
                <a16:creationId xmlns:a16="http://schemas.microsoft.com/office/drawing/2014/main" id="{DD31B912-3EA3-4D08-A5F8-BF1A6AB7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011F7E5-7704-4937-B5C6-ED755C4D56A4}" type="slidenum">
              <a:rPr lang="zh-CN" altLang="en-US"/>
              <a:pPr eaLnBrk="1" hangingPunct="1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78F6E-35A5-43A3-A44E-D839D1CFE88F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410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>
            <a:extLst>
              <a:ext uri="{FF2B5EF4-FFF2-40B4-BE49-F238E27FC236}">
                <a16:creationId xmlns:a16="http://schemas.microsoft.com/office/drawing/2014/main" id="{A590A086-1514-4195-A15A-A37805601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备注占位符 2">
            <a:extLst>
              <a:ext uri="{FF2B5EF4-FFF2-40B4-BE49-F238E27FC236}">
                <a16:creationId xmlns:a16="http://schemas.microsoft.com/office/drawing/2014/main" id="{7C4EFC3E-AFBA-4905-B0BA-51A932E597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旧金山大学的科研人员在美国</a:t>
            </a:r>
            <a:r>
              <a:rPr lang="en-US" altLang="zh-CN"/>
              <a:t>《</a:t>
            </a:r>
            <a:r>
              <a:rPr lang="zh-CN" altLang="en-US"/>
              <a:t>个性与社会心理学杂志</a:t>
            </a:r>
            <a:r>
              <a:rPr lang="en-US" altLang="zh-CN"/>
              <a:t>》</a:t>
            </a:r>
            <a:r>
              <a:rPr lang="zh-CN" altLang="en-US"/>
              <a:t>（</a:t>
            </a:r>
            <a:r>
              <a:rPr lang="en-US" altLang="zh-CN" i="1"/>
              <a:t>Journal of Personality and Social Psychology</a:t>
            </a:r>
            <a:r>
              <a:rPr lang="zh-CN" altLang="en-US"/>
              <a:t>）上报告说，他们的研究显示，先天失明者和视力正常的人在应对某一特定感情刺激时，会表现出相同的面部表情。由于先天失明者不可能通过观察学会面部表情表达，研究人员推断，表达情感的一些面部表情很可能是人类祖先进化的产物，由基因决定，属于天生。</a:t>
            </a:r>
          </a:p>
          <a:p>
            <a:endParaRPr lang="zh-CN" altLang="en-US"/>
          </a:p>
        </p:txBody>
      </p:sp>
      <p:sp>
        <p:nvSpPr>
          <p:cNvPr id="108548" name="灯片编号占位符 3">
            <a:extLst>
              <a:ext uri="{FF2B5EF4-FFF2-40B4-BE49-F238E27FC236}">
                <a16:creationId xmlns:a16="http://schemas.microsoft.com/office/drawing/2014/main" id="{0B6432E7-367F-49CD-B10D-0E28A0567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2451595-9C99-4C86-A59D-8901AC2246F4}" type="slidenum">
              <a:rPr lang="zh-CN" altLang="en-US"/>
              <a:pPr eaLnBrk="1" hangingPunct="1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>
            <a:extLst>
              <a:ext uri="{FF2B5EF4-FFF2-40B4-BE49-F238E27FC236}">
                <a16:creationId xmlns:a16="http://schemas.microsoft.com/office/drawing/2014/main" id="{4DF3AFEC-0BAC-467B-9499-579182BD90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>
            <a:extLst>
              <a:ext uri="{FF2B5EF4-FFF2-40B4-BE49-F238E27FC236}">
                <a16:creationId xmlns:a16="http://schemas.microsoft.com/office/drawing/2014/main" id="{A41DD230-316A-4537-8340-DA0549703D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/>
              <a:t>Epdiermis:</a:t>
            </a:r>
            <a:r>
              <a:rPr lang="zh-CN" altLang="en-US"/>
              <a:t>表皮</a:t>
            </a:r>
            <a:endParaRPr lang="en-US" altLang="zh-CN"/>
          </a:p>
          <a:p>
            <a:r>
              <a:rPr lang="en-US" altLang="zh-CN" b="1"/>
              <a:t>Dermis</a:t>
            </a:r>
            <a:r>
              <a:rPr lang="zh-CN" altLang="en-US" b="1"/>
              <a:t>：</a:t>
            </a:r>
            <a:r>
              <a:rPr lang="en-US" altLang="zh-CN" i="1"/>
              <a:t>n. </a:t>
            </a:r>
            <a:r>
              <a:rPr lang="zh-CN" altLang="en-US"/>
              <a:t>真皮</a:t>
            </a:r>
            <a:r>
              <a:rPr lang="en-US" altLang="zh-CN"/>
              <a:t>,</a:t>
            </a:r>
            <a:r>
              <a:rPr lang="zh-CN" altLang="en-US"/>
              <a:t>皮肤</a:t>
            </a:r>
            <a:br>
              <a:rPr lang="zh-CN" altLang="en-US"/>
            </a:br>
            <a:r>
              <a:rPr lang="en-US" altLang="zh-CN" b="1"/>
              <a:t>subcutaneous</a:t>
            </a:r>
            <a:r>
              <a:rPr lang="zh-CN" altLang="en-US" b="1"/>
              <a:t>：</a:t>
            </a:r>
            <a:r>
              <a:rPr lang="en-US" altLang="zh-CN" i="1"/>
              <a:t>adj. </a:t>
            </a:r>
            <a:r>
              <a:rPr lang="zh-CN" altLang="en-US"/>
              <a:t>皮下的</a:t>
            </a:r>
            <a:br>
              <a:rPr lang="zh-CN" altLang="en-US"/>
            </a:b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Elastin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/>
              <a:t> 弹性蛋白</a:t>
            </a:r>
            <a:endParaRPr lang="en-US" altLang="zh-CN"/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Collagen：</a:t>
            </a:r>
            <a:r>
              <a:rPr lang="zh-CN" altLang="en-US"/>
              <a:t>胶原蛋白</a:t>
            </a:r>
          </a:p>
        </p:txBody>
      </p:sp>
      <p:sp>
        <p:nvSpPr>
          <p:cNvPr id="92164" name="灯片编号占位符 3">
            <a:extLst>
              <a:ext uri="{FF2B5EF4-FFF2-40B4-BE49-F238E27FC236}">
                <a16:creationId xmlns:a16="http://schemas.microsoft.com/office/drawing/2014/main" id="{91160D50-DDEB-4853-8937-E72D04E14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45C7E99-24F5-49CD-84B8-8CF8D0C97EB0}" type="slidenum">
              <a:rPr lang="zh-CN" altLang="en-US"/>
              <a:pPr eaLnBrk="1" hangingPunct="1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>
            <a:extLst>
              <a:ext uri="{FF2B5EF4-FFF2-40B4-BE49-F238E27FC236}">
                <a16:creationId xmlns:a16="http://schemas.microsoft.com/office/drawing/2014/main" id="{B7682023-11B9-4ED9-B428-C5C7912EC5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备注占位符 2">
            <a:extLst>
              <a:ext uri="{FF2B5EF4-FFF2-40B4-BE49-F238E27FC236}">
                <a16:creationId xmlns:a16="http://schemas.microsoft.com/office/drawing/2014/main" id="{383EDBCB-8F76-4FBB-B107-65680B1ECA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Viscoelastic: adj.[</a:t>
            </a:r>
            <a:r>
              <a:rPr lang="zh-CN" altLang="en-US" dirty="0"/>
              <a:t>物</a:t>
            </a:r>
            <a:r>
              <a:rPr lang="en-US" altLang="zh-CN" dirty="0"/>
              <a:t>]</a:t>
            </a:r>
            <a:r>
              <a:rPr lang="zh-CN" altLang="en-US" dirty="0"/>
              <a:t>黏弹性的</a:t>
            </a:r>
            <a:endParaRPr lang="en-US" altLang="zh-CN" dirty="0"/>
          </a:p>
          <a:p>
            <a:r>
              <a:rPr lang="en-US" altLang="zh-CN" dirty="0"/>
              <a:t>collagen: n.</a:t>
            </a:r>
            <a:r>
              <a:rPr lang="zh-CN" altLang="en-US" dirty="0"/>
              <a:t>胶原质</a:t>
            </a:r>
            <a:endParaRPr lang="en-US" altLang="zh-CN" dirty="0"/>
          </a:p>
          <a:p>
            <a:r>
              <a:rPr lang="en-US" altLang="zh-CN" dirty="0"/>
              <a:t>Elastin: n.[</a:t>
            </a:r>
            <a:r>
              <a:rPr lang="zh-CN" altLang="en-US" dirty="0"/>
              <a:t>生化</a:t>
            </a:r>
            <a:r>
              <a:rPr lang="en-US" altLang="zh-CN" dirty="0"/>
              <a:t>]</a:t>
            </a:r>
            <a:r>
              <a:rPr lang="zh-CN" altLang="en-US" dirty="0"/>
              <a:t>弹性蛋白</a:t>
            </a:r>
            <a:endParaRPr lang="en-US" altLang="zh-CN" dirty="0"/>
          </a:p>
          <a:p>
            <a:r>
              <a:rPr lang="en-US" altLang="zh-CN" dirty="0"/>
              <a:t>Strain</a:t>
            </a:r>
            <a:r>
              <a:rPr lang="zh-CN" altLang="en-US" dirty="0"/>
              <a:t>：拉紧</a:t>
            </a:r>
            <a:endParaRPr lang="en-US" altLang="zh-CN" dirty="0"/>
          </a:p>
          <a:p>
            <a:r>
              <a:rPr lang="en-US" altLang="zh-CN" dirty="0"/>
              <a:t>Biphasic:</a:t>
            </a:r>
            <a:r>
              <a:rPr lang="zh-CN" altLang="en-US" dirty="0"/>
              <a:t>二阶段</a:t>
            </a:r>
            <a:endParaRPr lang="en-US" altLang="zh-CN" dirty="0"/>
          </a:p>
          <a:p>
            <a:r>
              <a:rPr lang="en-US" altLang="zh-CN" dirty="0"/>
              <a:t>Piecewise:</a:t>
            </a:r>
            <a:r>
              <a:rPr lang="zh-CN" altLang="en-US" dirty="0"/>
              <a:t>分段的</a:t>
            </a:r>
          </a:p>
        </p:txBody>
      </p:sp>
      <p:sp>
        <p:nvSpPr>
          <p:cNvPr id="93188" name="灯片编号占位符 3">
            <a:extLst>
              <a:ext uri="{FF2B5EF4-FFF2-40B4-BE49-F238E27FC236}">
                <a16:creationId xmlns:a16="http://schemas.microsoft.com/office/drawing/2014/main" id="{4DA597D4-67CD-46E2-9E51-5678627D9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FBB15C-705E-4BDC-A7AD-FE306522DF93}" type="slidenum">
              <a:rPr lang="zh-CN" altLang="en-US"/>
              <a:pPr eaLnBrk="1" hangingPunct="1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>
            <a:extLst>
              <a:ext uri="{FF2B5EF4-FFF2-40B4-BE49-F238E27FC236}">
                <a16:creationId xmlns:a16="http://schemas.microsoft.com/office/drawing/2014/main" id="{F25694F6-6378-4E8D-90B1-224E11D50B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备注占位符 2">
            <a:extLst>
              <a:ext uri="{FF2B5EF4-FFF2-40B4-BE49-F238E27FC236}">
                <a16:creationId xmlns:a16="http://schemas.microsoft.com/office/drawing/2014/main" id="{06E166BD-96F8-45C6-A945-18C95C3DE3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Blush:</a:t>
            </a:r>
            <a:r>
              <a:rPr lang="zh-CN" altLang="en-US"/>
              <a:t>脸红</a:t>
            </a:r>
          </a:p>
        </p:txBody>
      </p:sp>
      <p:sp>
        <p:nvSpPr>
          <p:cNvPr id="94212" name="灯片编号占位符 3">
            <a:extLst>
              <a:ext uri="{FF2B5EF4-FFF2-40B4-BE49-F238E27FC236}">
                <a16:creationId xmlns:a16="http://schemas.microsoft.com/office/drawing/2014/main" id="{433E13B3-2A68-4AE0-8153-329A88456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CB270A3-B6A5-4B5B-AF64-DF0B3A4B6AD7}" type="slidenum">
              <a:rPr lang="zh-CN" altLang="en-US"/>
              <a:pPr eaLnBrk="1" hangingPunct="1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>
            <a:extLst>
              <a:ext uri="{FF2B5EF4-FFF2-40B4-BE49-F238E27FC236}">
                <a16:creationId xmlns:a16="http://schemas.microsoft.com/office/drawing/2014/main" id="{203D50B5-50D5-4789-9005-FA384F4407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备注占位符 2">
            <a:extLst>
              <a:ext uri="{FF2B5EF4-FFF2-40B4-BE49-F238E27FC236}">
                <a16:creationId xmlns:a16="http://schemas.microsoft.com/office/drawing/2014/main" id="{51F46DFF-BDEF-4CD0-B8DD-2B7CB969CB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/>
              <a:t>dimple</a:t>
            </a:r>
            <a:r>
              <a:rPr lang="zh-CN" altLang="en-US" b="1"/>
              <a:t>：</a:t>
            </a:r>
            <a:r>
              <a:rPr lang="en-US" altLang="zh-CN" i="1"/>
              <a:t>n. </a:t>
            </a:r>
            <a:r>
              <a:rPr lang="zh-CN" altLang="en-US"/>
              <a:t>酒窝</a:t>
            </a:r>
            <a:r>
              <a:rPr lang="en-US" altLang="zh-CN"/>
              <a:t>,</a:t>
            </a:r>
            <a:r>
              <a:rPr lang="zh-CN" altLang="en-US"/>
              <a:t>笑窝。</a:t>
            </a:r>
            <a:r>
              <a:rPr lang="en-US" altLang="zh-CN" i="1"/>
              <a:t>vt. &amp; vi. </a:t>
            </a:r>
            <a:r>
              <a:rPr lang="zh-CN" altLang="en-US"/>
              <a:t>使起微凹</a:t>
            </a:r>
            <a:r>
              <a:rPr lang="en-US" altLang="zh-CN"/>
              <a:t>,(</a:t>
            </a:r>
            <a:r>
              <a:rPr lang="zh-CN" altLang="en-US"/>
              <a:t>使</a:t>
            </a:r>
            <a:r>
              <a:rPr lang="en-US" altLang="zh-CN"/>
              <a:t>)</a:t>
            </a:r>
            <a:r>
              <a:rPr lang="zh-CN" altLang="en-US"/>
              <a:t>现出酒窝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95236" name="灯片编号占位符 3">
            <a:extLst>
              <a:ext uri="{FF2B5EF4-FFF2-40B4-BE49-F238E27FC236}">
                <a16:creationId xmlns:a16="http://schemas.microsoft.com/office/drawing/2014/main" id="{F072933A-9EE2-44B3-80D2-11ABECBE7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B5EE61F-9134-4E27-AD57-C1F52ACB20B0}" type="slidenum">
              <a:rPr lang="zh-CN" altLang="en-US"/>
              <a:pPr eaLnBrk="1" hangingPunct="1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>
            <a:extLst>
              <a:ext uri="{FF2B5EF4-FFF2-40B4-BE49-F238E27FC236}">
                <a16:creationId xmlns:a16="http://schemas.microsoft.com/office/drawing/2014/main" id="{203D50B5-50D5-4789-9005-FA384F4407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备注占位符 2">
            <a:extLst>
              <a:ext uri="{FF2B5EF4-FFF2-40B4-BE49-F238E27FC236}">
                <a16:creationId xmlns:a16="http://schemas.microsoft.com/office/drawing/2014/main" id="{51F46DFF-BDEF-4CD0-B8DD-2B7CB969CB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/>
              <a:t>dimple</a:t>
            </a:r>
            <a:r>
              <a:rPr lang="zh-CN" altLang="en-US" b="1"/>
              <a:t>：</a:t>
            </a:r>
            <a:r>
              <a:rPr lang="en-US" altLang="zh-CN" i="1"/>
              <a:t>n. </a:t>
            </a:r>
            <a:r>
              <a:rPr lang="zh-CN" altLang="en-US"/>
              <a:t>酒窝</a:t>
            </a:r>
            <a:r>
              <a:rPr lang="en-US" altLang="zh-CN"/>
              <a:t>,</a:t>
            </a:r>
            <a:r>
              <a:rPr lang="zh-CN" altLang="en-US"/>
              <a:t>笑窝。</a:t>
            </a:r>
            <a:r>
              <a:rPr lang="en-US" altLang="zh-CN" i="1"/>
              <a:t>vt. &amp; vi. </a:t>
            </a:r>
            <a:r>
              <a:rPr lang="zh-CN" altLang="en-US"/>
              <a:t>使起微凹</a:t>
            </a:r>
            <a:r>
              <a:rPr lang="en-US" altLang="zh-CN"/>
              <a:t>,(</a:t>
            </a:r>
            <a:r>
              <a:rPr lang="zh-CN" altLang="en-US"/>
              <a:t>使</a:t>
            </a:r>
            <a:r>
              <a:rPr lang="en-US" altLang="zh-CN"/>
              <a:t>)</a:t>
            </a:r>
            <a:r>
              <a:rPr lang="zh-CN" altLang="en-US"/>
              <a:t>现出酒窝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95236" name="灯片编号占位符 3">
            <a:extLst>
              <a:ext uri="{FF2B5EF4-FFF2-40B4-BE49-F238E27FC236}">
                <a16:creationId xmlns:a16="http://schemas.microsoft.com/office/drawing/2014/main" id="{F072933A-9EE2-44B3-80D2-11ABECBE7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B5EE61F-9134-4E27-AD57-C1F52ACB20B0}" type="slidenum">
              <a:rPr lang="zh-CN" altLang="en-US"/>
              <a:pPr eaLnBrk="1" hangingPunct="1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002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>
            <a:extLst>
              <a:ext uri="{FF2B5EF4-FFF2-40B4-BE49-F238E27FC236}">
                <a16:creationId xmlns:a16="http://schemas.microsoft.com/office/drawing/2014/main" id="{203D50B5-50D5-4789-9005-FA384F4407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备注占位符 2">
            <a:extLst>
              <a:ext uri="{FF2B5EF4-FFF2-40B4-BE49-F238E27FC236}">
                <a16:creationId xmlns:a16="http://schemas.microsoft.com/office/drawing/2014/main" id="{51F46DFF-BDEF-4CD0-B8DD-2B7CB969CB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/>
              <a:t>dimple</a:t>
            </a:r>
            <a:r>
              <a:rPr lang="zh-CN" altLang="en-US" b="1"/>
              <a:t>：</a:t>
            </a:r>
            <a:r>
              <a:rPr lang="en-US" altLang="zh-CN" i="1"/>
              <a:t>n. </a:t>
            </a:r>
            <a:r>
              <a:rPr lang="zh-CN" altLang="en-US"/>
              <a:t>酒窝</a:t>
            </a:r>
            <a:r>
              <a:rPr lang="en-US" altLang="zh-CN"/>
              <a:t>,</a:t>
            </a:r>
            <a:r>
              <a:rPr lang="zh-CN" altLang="en-US"/>
              <a:t>笑窝。</a:t>
            </a:r>
            <a:r>
              <a:rPr lang="en-US" altLang="zh-CN" i="1"/>
              <a:t>vt. &amp; vi. </a:t>
            </a:r>
            <a:r>
              <a:rPr lang="zh-CN" altLang="en-US"/>
              <a:t>使起微凹</a:t>
            </a:r>
            <a:r>
              <a:rPr lang="en-US" altLang="zh-CN"/>
              <a:t>,(</a:t>
            </a:r>
            <a:r>
              <a:rPr lang="zh-CN" altLang="en-US"/>
              <a:t>使</a:t>
            </a:r>
            <a:r>
              <a:rPr lang="en-US" altLang="zh-CN"/>
              <a:t>)</a:t>
            </a:r>
            <a:r>
              <a:rPr lang="zh-CN" altLang="en-US"/>
              <a:t>现出酒窝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95236" name="灯片编号占位符 3">
            <a:extLst>
              <a:ext uri="{FF2B5EF4-FFF2-40B4-BE49-F238E27FC236}">
                <a16:creationId xmlns:a16="http://schemas.microsoft.com/office/drawing/2014/main" id="{F072933A-9EE2-44B3-80D2-11ABECBE7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B5EE61F-9134-4E27-AD57-C1F52ACB20B0}" type="slidenum">
              <a:rPr lang="zh-CN" altLang="en-US"/>
              <a:pPr eaLnBrk="1" hangingPunct="1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6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>
            <a:extLst>
              <a:ext uri="{FF2B5EF4-FFF2-40B4-BE49-F238E27FC236}">
                <a16:creationId xmlns:a16="http://schemas.microsoft.com/office/drawing/2014/main" id="{31426E8D-DDE8-4472-8224-8CF6B32B4D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备注占位符 2">
            <a:extLst>
              <a:ext uri="{FF2B5EF4-FFF2-40B4-BE49-F238E27FC236}">
                <a16:creationId xmlns:a16="http://schemas.microsoft.com/office/drawing/2014/main" id="{7BA6C731-3FEA-4A4C-8460-A06D9B80DC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nostril flare:</a:t>
            </a:r>
            <a:r>
              <a:rPr lang="zh-CN" altLang="en-US"/>
              <a:t>鼻孔耀斑 </a:t>
            </a:r>
          </a:p>
        </p:txBody>
      </p:sp>
      <p:sp>
        <p:nvSpPr>
          <p:cNvPr id="96260" name="灯片编号占位符 3">
            <a:extLst>
              <a:ext uri="{FF2B5EF4-FFF2-40B4-BE49-F238E27FC236}">
                <a16:creationId xmlns:a16="http://schemas.microsoft.com/office/drawing/2014/main" id="{9FE569D2-DBFB-4D11-8022-BAE25598B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2D5FA86-31FD-4281-B688-7B05E77CBC3A}" type="slidenum">
              <a:rPr lang="zh-CN" altLang="en-US"/>
              <a:pPr eaLnBrk="1" hangingPunct="1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46421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8" y="68263"/>
            <a:ext cx="8570912" cy="795337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971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8388" y="68263"/>
            <a:ext cx="8570912" cy="7953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380" y="2245360"/>
            <a:ext cx="8549640" cy="4663440"/>
          </a:xfrm>
          <a:prstGeom prst="rect">
            <a:avLst/>
          </a:prstGeom>
        </p:spPr>
        <p:txBody>
          <a:bodyPr lIns="101882" tIns="50941" rIns="101882" bIns="5094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C0D01D-91C7-4362-B0AD-6BAEDA8AFF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4063" y="7081838"/>
            <a:ext cx="2095500" cy="517525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BE1C4-39C8-4CE0-97A7-4ACA5B77B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081838"/>
            <a:ext cx="3184525" cy="517525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B58FD-8208-4779-AAD5-6AFE41F2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838" y="7081838"/>
            <a:ext cx="2095500" cy="517525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ADA90F-1642-434C-B19E-B1F5A88EA15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1231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790" y="500038"/>
            <a:ext cx="8816816" cy="7953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70560" y="1813560"/>
            <a:ext cx="4274820" cy="5008880"/>
          </a:xfrm>
          <a:prstGeom prst="rect">
            <a:avLst/>
          </a:prstGeom>
        </p:spPr>
        <p:txBody>
          <a:bodyPr lIns="101882" tIns="50941" rIns="101882" bIns="5094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274820" cy="5008880"/>
          </a:xfrm>
          <a:prstGeom prst="rect">
            <a:avLst/>
          </a:prstGeom>
        </p:spPr>
        <p:txBody>
          <a:bodyPr lIns="101882" tIns="50941" rIns="101882" bIns="5094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5C1575-91F1-44DA-ACAA-D9945FC2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081838"/>
            <a:ext cx="2346325" cy="517525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2007.10.11</a:t>
            </a: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ECAB40-F65C-4FBD-9776-2AC5514E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081838"/>
            <a:ext cx="3184525" cy="517525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浙江大学 CAD&amp;CG国家重点实验室</a:t>
            </a: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5740B6-2E55-4B5D-96BF-CBE2730A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838" y="7081838"/>
            <a:ext cx="2346325" cy="517525"/>
          </a:xfrm>
          <a:prstGeom prst="rect">
            <a:avLst/>
          </a:prstGeom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9D00419-08B2-4589-A843-7F6DCEBBA41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4230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AC64FF-A2B7-4DCF-85A9-1593EB16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37361608-9FC8-4A81-A0DE-9155699141E2}" type="datetimeFigureOut">
              <a:rPr lang="zh-CN" altLang="en-US"/>
              <a:pPr>
                <a:defRPr/>
              </a:pPr>
              <a:t>2021/3/17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95B327-6235-49F5-841F-38380D6B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C7E29B-1B24-4603-96B3-FE295B90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838" y="7204075"/>
            <a:ext cx="2346325" cy="4143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997D21C-7944-415B-AA9D-9223345BBC7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63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6865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2920" y="1314432"/>
            <a:ext cx="8858312" cy="3324272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buSzPct val="80000"/>
              <a:buFont typeface="Wingdings" pitchFamily="2" charset="2"/>
              <a:buChar char="l"/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8689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7234" y="99986"/>
            <a:ext cx="8816816" cy="795362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70560" y="1234774"/>
            <a:ext cx="4274820" cy="3896736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/>
            </a:lvl1pPr>
            <a:lvl2pPr>
              <a:buSzPct val="80000"/>
              <a:buFont typeface="Wingdings" pitchFamily="2" charset="2"/>
              <a:buChar char="l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3020" y="1234774"/>
            <a:ext cx="4274820" cy="3896736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/>
            </a:lvl1pPr>
            <a:lvl2pPr>
              <a:buSzPct val="80000"/>
              <a:buFont typeface="Wingdings" pitchFamily="2" charset="2"/>
              <a:buChar char="l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463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72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974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2920" y="1314432"/>
            <a:ext cx="8858312" cy="3324272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buSzPct val="80000"/>
              <a:buFont typeface="Wingdings" pitchFamily="2" charset="2"/>
              <a:buChar char="l"/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60275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7234" y="99986"/>
            <a:ext cx="8816816" cy="795362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70560" y="1234774"/>
            <a:ext cx="4274820" cy="3896736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/>
            </a:lvl1pPr>
            <a:lvl2pPr>
              <a:buSzPct val="80000"/>
              <a:buFont typeface="Wingdings" pitchFamily="2" charset="2"/>
              <a:buChar char="l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3020" y="1234774"/>
            <a:ext cx="4274820" cy="3896736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/>
            </a:lvl1pPr>
            <a:lvl2pPr>
              <a:buSzPct val="80000"/>
              <a:buFont typeface="Wingdings" pitchFamily="2" charset="2"/>
              <a:buChar char="l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2321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94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0">
            <a:extLst>
              <a:ext uri="{FF2B5EF4-FFF2-40B4-BE49-F238E27FC236}">
                <a16:creationId xmlns:a16="http://schemas.microsoft.com/office/drawing/2014/main" id="{52983378-6124-4DA3-91BA-BF0DAF9B5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15188"/>
            <a:ext cx="10058400" cy="557212"/>
          </a:xfrm>
          <a:prstGeom prst="rect">
            <a:avLst/>
          </a:prstGeom>
          <a:gradFill rotWithShape="1">
            <a:gsLst>
              <a:gs pos="0">
                <a:srgbClr val="7889FB"/>
              </a:gs>
              <a:gs pos="100000">
                <a:srgbClr val="383F7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电子科技大学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D8DCDA2A-AAD0-48C5-AD9C-FF1DBA72F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75" y="6818313"/>
            <a:ext cx="3938588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latin typeface="Times New Roman" pitchFamily="18" charset="0"/>
            </a:endParaRPr>
          </a:p>
        </p:txBody>
      </p:sp>
      <p:pic>
        <p:nvPicPr>
          <p:cNvPr id="10244" name="Picture 21" descr="uestc">
            <a:extLst>
              <a:ext uri="{FF2B5EF4-FFF2-40B4-BE49-F238E27FC236}">
                <a16:creationId xmlns:a16="http://schemas.microsoft.com/office/drawing/2014/main" id="{E179257B-842B-4833-8F25-6605FC88A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25" y="7204075"/>
            <a:ext cx="593725" cy="611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8">
            <a:extLst>
              <a:ext uri="{FF2B5EF4-FFF2-40B4-BE49-F238E27FC236}">
                <a16:creationId xmlns:a16="http://schemas.microsoft.com/office/drawing/2014/main" id="{09D17E4F-9F0F-43AB-B00B-6FAD623A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7150"/>
            <a:ext cx="2154238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10" descr="{8057348F-AE80-19C6-F671-2702B1E7A559}">
            <a:extLst>
              <a:ext uri="{FF2B5EF4-FFF2-40B4-BE49-F238E27FC236}">
                <a16:creationId xmlns:a16="http://schemas.microsoft.com/office/drawing/2014/main" id="{8DD684D3-2354-48AF-B731-02A042746F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0"/>
            <a:ext cx="13874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6" name="AutoShape 2" descr="http://t11.baidu.com/it/u=975435960,157200472&amp;fm=21&amp;gp=0.jpg">
            <a:extLst>
              <a:ext uri="{FF2B5EF4-FFF2-40B4-BE49-F238E27FC236}">
                <a16:creationId xmlns:a16="http://schemas.microsoft.com/office/drawing/2014/main" id="{4E18AE48-2BA0-4FB6-84AD-D4548520B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388" y="-163513"/>
            <a:ext cx="336550" cy="344488"/>
          </a:xfrm>
          <a:prstGeom prst="rect">
            <a:avLst/>
          </a:prstGeom>
          <a:noFill/>
        </p:spPr>
        <p:txBody>
          <a:bodyPr lIns="101882" tIns="50941" rIns="101882" bIns="50941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</a:endParaRPr>
          </a:p>
        </p:txBody>
      </p:sp>
      <p:pic>
        <p:nvPicPr>
          <p:cNvPr id="10248" name="图片 22" descr="704257_163054001621_2.jpg">
            <a:extLst>
              <a:ext uri="{FF2B5EF4-FFF2-40B4-BE49-F238E27FC236}">
                <a16:creationId xmlns:a16="http://schemas.microsoft.com/office/drawing/2014/main" id="{09FF3B52-EED2-4092-B7E7-C45C906E5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3935" r="19861" b="9435"/>
          <a:stretch>
            <a:fillRect/>
          </a:stretch>
        </p:blipFill>
        <p:spPr bwMode="auto">
          <a:xfrm>
            <a:off x="6523038" y="90488"/>
            <a:ext cx="1341437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图片 23" descr="ws_17F.tmp">
            <a:extLst>
              <a:ext uri="{FF2B5EF4-FFF2-40B4-BE49-F238E27FC236}">
                <a16:creationId xmlns:a16="http://schemas.microsoft.com/office/drawing/2014/main" id="{B8D54414-7206-4AA4-99AA-8B9721DE5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1" t="27409" r="7018" b="17586"/>
          <a:stretch>
            <a:fillRect/>
          </a:stretch>
        </p:blipFill>
        <p:spPr bwMode="auto">
          <a:xfrm>
            <a:off x="482600" y="7938"/>
            <a:ext cx="75247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图片 25" descr="20110920185400927.jpg">
            <a:extLst>
              <a:ext uri="{FF2B5EF4-FFF2-40B4-BE49-F238E27FC236}">
                <a16:creationId xmlns:a16="http://schemas.microsoft.com/office/drawing/2014/main" id="{8727E3D3-123A-4E59-A460-06D4CC3F0C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8" t="2132" r="2000" b="5251"/>
          <a:stretch>
            <a:fillRect/>
          </a:stretch>
        </p:blipFill>
        <p:spPr bwMode="auto">
          <a:xfrm>
            <a:off x="8696325" y="107950"/>
            <a:ext cx="879475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41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824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237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649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Ø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1001713" indent="-4064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00066"/>
        </a:buClr>
        <a:buSzPct val="70000"/>
        <a:buFont typeface="Wingdings" panose="05000000000000000000" pitchFamily="2" charset="2"/>
        <a:buChar char="u"/>
        <a:defRPr sz="3100">
          <a:solidFill>
            <a:schemeClr val="tx1"/>
          </a:solidFill>
          <a:latin typeface="+mn-lt"/>
          <a:ea typeface="+mn-ea"/>
        </a:defRPr>
      </a:lvl2pPr>
      <a:lvl3pPr marL="1392238" indent="-1905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3pPr>
      <a:lvl4pPr marL="1784350" indent="-1905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4pPr>
      <a:lvl5pPr marL="2174875" indent="-1905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5pPr>
      <a:lvl6pPr marL="2685027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439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851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3264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4">
            <a:extLst>
              <a:ext uri="{FF2B5EF4-FFF2-40B4-BE49-F238E27FC236}">
                <a16:creationId xmlns:a16="http://schemas.microsoft.com/office/drawing/2014/main" id="{49AFCA23-5B1F-4754-A1AA-7260B14CE5C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5132388" y="-3595688"/>
            <a:ext cx="0" cy="9020175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</a:endParaRPr>
          </a:p>
        </p:txBody>
      </p:sp>
      <p:sp>
        <p:nvSpPr>
          <p:cNvPr id="11267" name="Rectangle 5">
            <a:extLst>
              <a:ext uri="{FF2B5EF4-FFF2-40B4-BE49-F238E27FC236}">
                <a16:creationId xmlns:a16="http://schemas.microsoft.com/office/drawing/2014/main" id="{4580BE9E-BB6A-4E88-B145-FDF53B47FB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8388" y="68263"/>
            <a:ext cx="857091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en-GB" altLang="zh-CN"/>
          </a:p>
        </p:txBody>
      </p:sp>
      <p:sp>
        <p:nvSpPr>
          <p:cNvPr id="1030" name="Text Box 7">
            <a:extLst>
              <a:ext uri="{FF2B5EF4-FFF2-40B4-BE49-F238E27FC236}">
                <a16:creationId xmlns:a16="http://schemas.microsoft.com/office/drawing/2014/main" id="{463D1D8C-895B-456D-8FE1-35DD6C347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725" y="7275513"/>
            <a:ext cx="463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0" tIns="50935" rIns="101870" bIns="50935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altLang="zh-CN">
              <a:latin typeface="Arial" charset="0"/>
            </a:endParaRPr>
          </a:p>
        </p:txBody>
      </p:sp>
      <p:sp>
        <p:nvSpPr>
          <p:cNvPr id="1031" name="Rectangle 20">
            <a:extLst>
              <a:ext uri="{FF2B5EF4-FFF2-40B4-BE49-F238E27FC236}">
                <a16:creationId xmlns:a16="http://schemas.microsoft.com/office/drawing/2014/main" id="{611FE50D-8768-4015-AEC7-FE80BEBCC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15188"/>
            <a:ext cx="10058400" cy="557212"/>
          </a:xfrm>
          <a:prstGeom prst="rect">
            <a:avLst/>
          </a:prstGeom>
          <a:gradFill rotWithShape="1">
            <a:gsLst>
              <a:gs pos="0">
                <a:srgbClr val="7889FB"/>
              </a:gs>
              <a:gs pos="100000">
                <a:srgbClr val="383F7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计算机三维动画技术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58DE5D-D47F-41C4-855E-A39C754122C5}"/>
              </a:ext>
            </a:extLst>
          </p:cNvPr>
          <p:cNvSpPr/>
          <p:nvPr/>
        </p:nvSpPr>
        <p:spPr>
          <a:xfrm>
            <a:off x="8729663" y="7312025"/>
            <a:ext cx="1157913" cy="379864"/>
          </a:xfrm>
          <a:prstGeom prst="rect">
            <a:avLst/>
          </a:prstGeom>
        </p:spPr>
        <p:txBody>
          <a:bodyPr wrap="none" lIns="101870" tIns="50935" rIns="101870" bIns="5093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i="1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2021</a:t>
            </a:r>
            <a:r>
              <a:rPr lang="zh-CN" altLang="en-US" b="1" i="1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年春</a:t>
            </a:r>
            <a:endParaRPr lang="zh-CN" altLang="en-US" b="1" i="1" dirty="0">
              <a:solidFill>
                <a:schemeClr val="bg1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11271" name="Picture 21" descr="uestc">
            <a:extLst>
              <a:ext uri="{FF2B5EF4-FFF2-40B4-BE49-F238E27FC236}">
                <a16:creationId xmlns:a16="http://schemas.microsoft.com/office/drawing/2014/main" id="{18B5A821-92AD-423C-8C6F-21947CD1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3913" cy="849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35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705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058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411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•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  <a:cs typeface="+mn-cs"/>
        </a:defRPr>
      </a:lvl1pPr>
      <a:lvl2pPr marL="1001713" indent="-4064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100000"/>
        <a:buFont typeface="Wingdings" panose="05000000000000000000" pitchFamily="2" charset="2"/>
        <a:buChar char="Ø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2pPr>
      <a:lvl3pPr marL="1697038" indent="-493713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80000"/>
        <a:buFont typeface="Wingdings" panose="05000000000000000000" pitchFamily="2" charset="2"/>
        <a:buChar char="l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3pPr>
      <a:lvl4pPr marL="1784350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4pPr>
      <a:lvl5pPr marL="2174875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5pPr>
      <a:lvl6pPr marL="2684713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066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418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2771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52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05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058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41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764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116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469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482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4">
            <a:extLst>
              <a:ext uri="{FF2B5EF4-FFF2-40B4-BE49-F238E27FC236}">
                <a16:creationId xmlns:a16="http://schemas.microsoft.com/office/drawing/2014/main" id="{49AFCA23-5B1F-4754-A1AA-7260B14CE5C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5132388" y="-3595688"/>
            <a:ext cx="0" cy="9020175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</a:endParaRPr>
          </a:p>
        </p:txBody>
      </p:sp>
      <p:sp>
        <p:nvSpPr>
          <p:cNvPr id="11267" name="Rectangle 5">
            <a:extLst>
              <a:ext uri="{FF2B5EF4-FFF2-40B4-BE49-F238E27FC236}">
                <a16:creationId xmlns:a16="http://schemas.microsoft.com/office/drawing/2014/main" id="{4580BE9E-BB6A-4E88-B145-FDF53B47FB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8388" y="68263"/>
            <a:ext cx="857091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en-GB" altLang="zh-CN"/>
          </a:p>
        </p:txBody>
      </p:sp>
      <p:sp>
        <p:nvSpPr>
          <p:cNvPr id="1030" name="Text Box 7">
            <a:extLst>
              <a:ext uri="{FF2B5EF4-FFF2-40B4-BE49-F238E27FC236}">
                <a16:creationId xmlns:a16="http://schemas.microsoft.com/office/drawing/2014/main" id="{463D1D8C-895B-456D-8FE1-35DD6C347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725" y="7275513"/>
            <a:ext cx="463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0" tIns="50935" rIns="101870" bIns="50935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altLang="zh-CN">
              <a:latin typeface="Arial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58DE5D-D47F-41C4-855E-A39C754122C5}"/>
              </a:ext>
            </a:extLst>
          </p:cNvPr>
          <p:cNvSpPr/>
          <p:nvPr/>
        </p:nvSpPr>
        <p:spPr>
          <a:xfrm>
            <a:off x="8729663" y="7312025"/>
            <a:ext cx="1202797" cy="379864"/>
          </a:xfrm>
          <a:prstGeom prst="rect">
            <a:avLst/>
          </a:prstGeom>
        </p:spPr>
        <p:txBody>
          <a:bodyPr wrap="none" lIns="101870" tIns="50935" rIns="101870" bIns="5093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2020</a:t>
            </a:r>
            <a:r>
              <a:rPr lang="zh-CN" altLang="en-US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年春</a:t>
            </a:r>
          </a:p>
        </p:txBody>
      </p:sp>
      <p:pic>
        <p:nvPicPr>
          <p:cNvPr id="11271" name="Picture 21" descr="uestc">
            <a:extLst>
              <a:ext uri="{FF2B5EF4-FFF2-40B4-BE49-F238E27FC236}">
                <a16:creationId xmlns:a16="http://schemas.microsoft.com/office/drawing/2014/main" id="{18B5A821-92AD-423C-8C6F-21947CD1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3913" cy="849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91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35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705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058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411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•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  <a:cs typeface="+mn-cs"/>
        </a:defRPr>
      </a:lvl1pPr>
      <a:lvl2pPr marL="1001713" indent="-4064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100000"/>
        <a:buFont typeface="Wingdings" panose="05000000000000000000" pitchFamily="2" charset="2"/>
        <a:buChar char="Ø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2pPr>
      <a:lvl3pPr marL="1697038" indent="-493713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80000"/>
        <a:buFont typeface="Wingdings" panose="05000000000000000000" pitchFamily="2" charset="2"/>
        <a:buChar char="l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3pPr>
      <a:lvl4pPr marL="1784350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4pPr>
      <a:lvl5pPr marL="2174875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5pPr>
      <a:lvl6pPr marL="2684713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066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418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2771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52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05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058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41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764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116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469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482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 Box 7">
            <a:extLst>
              <a:ext uri="{FF2B5EF4-FFF2-40B4-BE49-F238E27FC236}">
                <a16:creationId xmlns:a16="http://schemas.microsoft.com/office/drawing/2014/main" id="{1901B7AD-5A54-4302-81A2-E056FF1AD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725" y="7275513"/>
            <a:ext cx="463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0" tIns="50935" rIns="101870" bIns="50935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altLang="zh-CN">
              <a:latin typeface="Arial" charset="0"/>
            </a:endParaRPr>
          </a:p>
        </p:txBody>
      </p:sp>
      <p:sp>
        <p:nvSpPr>
          <p:cNvPr id="1031" name="Rectangle 20">
            <a:extLst>
              <a:ext uri="{FF2B5EF4-FFF2-40B4-BE49-F238E27FC236}">
                <a16:creationId xmlns:a16="http://schemas.microsoft.com/office/drawing/2014/main" id="{0C898B2B-BD4C-445C-9BAB-B41451741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15188"/>
            <a:ext cx="10058400" cy="557212"/>
          </a:xfrm>
          <a:prstGeom prst="rect">
            <a:avLst/>
          </a:prstGeom>
          <a:gradFill rotWithShape="1">
            <a:gsLst>
              <a:gs pos="0">
                <a:srgbClr val="7889FB"/>
              </a:gs>
              <a:gs pos="100000">
                <a:srgbClr val="383F7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计算机三维动画技术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656382-0BFE-438B-B4F5-EA7E71FBF5FA}"/>
              </a:ext>
            </a:extLst>
          </p:cNvPr>
          <p:cNvSpPr/>
          <p:nvPr/>
        </p:nvSpPr>
        <p:spPr>
          <a:xfrm>
            <a:off x="8729663" y="7312025"/>
            <a:ext cx="1157287" cy="379413"/>
          </a:xfrm>
          <a:prstGeom prst="rect">
            <a:avLst/>
          </a:prstGeom>
        </p:spPr>
        <p:txBody>
          <a:bodyPr wrap="none" lIns="101870" tIns="50935" rIns="101870" bIns="5093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2017</a:t>
            </a:r>
            <a:r>
              <a:rPr lang="zh-CN" altLang="en-US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年春</a:t>
            </a:r>
          </a:p>
        </p:txBody>
      </p:sp>
      <p:pic>
        <p:nvPicPr>
          <p:cNvPr id="12293" name="图片 7" descr="201062411463223477803.jpg">
            <a:extLst>
              <a:ext uri="{FF2B5EF4-FFF2-40B4-BE49-F238E27FC236}">
                <a16:creationId xmlns:a16="http://schemas.microsoft.com/office/drawing/2014/main" id="{C79EFDC7-1CEC-42AA-B13B-30CB83075B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89"/>
          <a:stretch>
            <a:fillRect/>
          </a:stretch>
        </p:blipFill>
        <p:spPr bwMode="auto">
          <a:xfrm>
            <a:off x="0" y="-1588"/>
            <a:ext cx="10058400" cy="152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35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705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058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411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•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  <a:cs typeface="+mn-cs"/>
        </a:defRPr>
      </a:lvl1pPr>
      <a:lvl2pPr marL="1001713" indent="-4064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100000"/>
        <a:buFont typeface="Wingdings" panose="05000000000000000000" pitchFamily="2" charset="2"/>
        <a:buChar char="Ø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2pPr>
      <a:lvl3pPr marL="1697038" indent="-493713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80000"/>
        <a:buFont typeface="Wingdings" panose="05000000000000000000" pitchFamily="2" charset="2"/>
        <a:buChar char="l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3pPr>
      <a:lvl4pPr marL="1784350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4pPr>
      <a:lvl5pPr marL="2174875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5pPr>
      <a:lvl6pPr marL="2684713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066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418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2771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52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05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058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41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764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116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469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482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motions.com/blog/facial-action-coding-syste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3.xml"/><Relationship Id="rId1" Type="http://schemas.openxmlformats.org/officeDocument/2006/relationships/video" Target="file:///D:\caind_20160918\course\&#30805;&#22763;\&#35745;&#31639;&#26426;&#19977;&#32500;&#21160;&#30011;&#25216;&#26415;\2017\&#25945;&#36741;&#35270;&#39057;\chapter4_facial\&#31532;4&#31456;_storytelling_markers_sound_divx.avi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D:\caind_20160918\course\&#30805;&#22763;\&#35745;&#31639;&#26426;&#19977;&#32500;&#21160;&#30011;&#25216;&#26415;\2017\&#25945;&#36741;&#35270;&#39057;\chapter4_facial\&#31532;4&#31456;_storytelling_muscles_sound_divx.av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6324DF2F-C4EC-4A67-B6D1-59D1A86B0D5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57388"/>
            <a:ext cx="10058400" cy="12858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/>
          <a:p>
            <a:pPr algn="ctr">
              <a:defRPr/>
            </a:pPr>
            <a:r>
              <a:rPr lang="en-US" altLang="zh-CN" sz="5400" b="1" kern="0" dirty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Chapter 4 Facial Animation</a:t>
            </a:r>
          </a:p>
        </p:txBody>
      </p:sp>
      <p:grpSp>
        <p:nvGrpSpPr>
          <p:cNvPr id="16387" name="组合 5">
            <a:extLst>
              <a:ext uri="{FF2B5EF4-FFF2-40B4-BE49-F238E27FC236}">
                <a16:creationId xmlns:a16="http://schemas.microsoft.com/office/drawing/2014/main" id="{92D271CB-5BAF-4AE9-A13A-572F20258110}"/>
              </a:ext>
            </a:extLst>
          </p:cNvPr>
          <p:cNvGrpSpPr>
            <a:grpSpLocks/>
          </p:cNvGrpSpPr>
          <p:nvPr/>
        </p:nvGrpSpPr>
        <p:grpSpPr bwMode="auto">
          <a:xfrm>
            <a:off x="60325" y="4154488"/>
            <a:ext cx="9829800" cy="2232025"/>
            <a:chOff x="0" y="4946722"/>
            <a:chExt cx="9830197" cy="2232248"/>
          </a:xfrm>
        </p:grpSpPr>
        <p:pic>
          <p:nvPicPr>
            <p:cNvPr id="16388" name="Picture 4">
              <a:extLst>
                <a:ext uri="{FF2B5EF4-FFF2-40B4-BE49-F238E27FC236}">
                  <a16:creationId xmlns:a16="http://schemas.microsoft.com/office/drawing/2014/main" id="{E7759AC5-ED0F-477A-BBD7-7F3F96C13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361"/>
            <a:stretch>
              <a:fillRect/>
            </a:stretch>
          </p:blipFill>
          <p:spPr bwMode="auto">
            <a:xfrm>
              <a:off x="0" y="5110336"/>
              <a:ext cx="5953125" cy="2016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9" name="Picture 4">
              <a:extLst>
                <a:ext uri="{FF2B5EF4-FFF2-40B4-BE49-F238E27FC236}">
                  <a16:creationId xmlns:a16="http://schemas.microsoft.com/office/drawing/2014/main" id="{2EE59D3C-3C6C-4D4D-B82B-C30B64C31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887" b="12225"/>
            <a:stretch>
              <a:fillRect/>
            </a:stretch>
          </p:blipFill>
          <p:spPr bwMode="auto">
            <a:xfrm>
              <a:off x="3877072" y="4946722"/>
              <a:ext cx="5953125" cy="223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D77BAF1-918E-4680-B9A2-1781770659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FACS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6E79206-04B9-4FFE-A9E6-25FE5CFB8E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6326" y="1089252"/>
            <a:ext cx="9252552" cy="22029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677863" indent="-677863"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Describes a set of 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‘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Action Units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’</a:t>
            </a:r>
            <a:r>
              <a:rPr lang="en-US" altLang="zh-CN" sz="2800" dirty="0">
                <a:ea typeface="宋体" panose="02010600030101010101" pitchFamily="2" charset="-122"/>
              </a:rPr>
              <a:t> (AUs) that correspond to basic actions (some map to individual muscles, but other involve multiple muscles, or even joint motion)</a:t>
            </a:r>
          </a:p>
          <a:p>
            <a:pPr marL="677863" indent="-677863" eaLnBrk="1" hangingPunct="1">
              <a:spcBef>
                <a:spcPts val="600"/>
              </a:spcBef>
            </a:pP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Expressions</a:t>
            </a:r>
            <a:r>
              <a:rPr lang="en-US" altLang="zh-CN" sz="2800" dirty="0">
                <a:ea typeface="宋体" panose="02010600030101010101" pitchFamily="2" charset="-122"/>
              </a:rPr>
              <a:t> are built from basic action units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CC5D61-C6A2-430F-B7D1-F7C277E2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12" y="4145021"/>
            <a:ext cx="2606094" cy="3474792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D485633-6DB6-4F47-B1EA-D8759155D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02" y="5110336"/>
            <a:ext cx="5867010" cy="10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spAutoFit/>
          </a:bodyPr>
          <a:lstStyle>
            <a:lvl1pPr marL="395288" indent="-395288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 marL="1001713" indent="-4064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 marL="1697038" indent="-493713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 marL="1784350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 marL="2174875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  <a:lvl6pPr marL="2684713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6pPr>
            <a:lvl7pPr marL="3194066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7pPr>
            <a:lvl8pPr marL="3703418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8pPr>
            <a:lvl9pPr marL="4212771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800" kern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https://imotions.com/blog/facial-action-coding-system/</a:t>
            </a:r>
            <a:endParaRPr lang="zh-CN" altLang="en-US" sz="2800" b="0" kern="0" dirty="0">
              <a:ea typeface="宋体" panose="02010600030101010101" pitchFamily="2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35D9155-7096-4411-9593-C43650FD0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02" y="4505195"/>
            <a:ext cx="4544222" cy="5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spAutoFit/>
          </a:bodyPr>
          <a:lstStyle>
            <a:lvl1pPr marL="395288" indent="-395288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 marL="1001713" indent="-4064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 marL="1697038" indent="-493713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 marL="1784350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 marL="2174875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  <a:lvl6pPr marL="2684713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6pPr>
            <a:lvl7pPr marL="3194066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7pPr>
            <a:lvl8pPr marL="3703418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8pPr>
            <a:lvl9pPr marL="4212771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600"/>
              </a:spcBef>
              <a:buNone/>
            </a:pPr>
            <a:r>
              <a:rPr lang="zh-CN" altLang="en-US" sz="2800" kern="0" dirty="0">
                <a:ea typeface="宋体" panose="02010600030101010101" pitchFamily="2" charset="-122"/>
              </a:rPr>
              <a:t>网址：</a:t>
            </a:r>
            <a:endParaRPr lang="en-US" altLang="zh-CN" sz="2800" kern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D77BAF1-918E-4680-B9A2-1781770659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FACS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6E79206-04B9-4FFE-A9E6-25FE5CFB8E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8680" y="1005880"/>
            <a:ext cx="9252552" cy="5748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677863" indent="-677863"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Examples:</a:t>
            </a:r>
          </a:p>
        </p:txBody>
      </p:sp>
      <p:pic>
        <p:nvPicPr>
          <p:cNvPr id="10241" name="Picture 1" descr="AU1 FACS">
            <a:extLst>
              <a:ext uri="{FF2B5EF4-FFF2-40B4-BE49-F238E27FC236}">
                <a16:creationId xmlns:a16="http://schemas.microsoft.com/office/drawing/2014/main" id="{F33DD98C-BF87-4262-A97F-EA0F1AAA39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41" y="645840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AU2 right only FACS">
            <a:extLst>
              <a:ext uri="{FF2B5EF4-FFF2-40B4-BE49-F238E27FC236}">
                <a16:creationId xmlns:a16="http://schemas.microsoft.com/office/drawing/2014/main" id="{A088AAE8-2C00-43E1-9F64-D369E66ECF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41" y="2230016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A3D5E80-7846-465C-8DF6-33E6E98C2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248952"/>
              </p:ext>
            </p:extLst>
          </p:nvPr>
        </p:nvGraphicFramePr>
        <p:xfrm>
          <a:off x="276672" y="2447136"/>
          <a:ext cx="6192688" cy="3383280"/>
        </p:xfrm>
        <a:graphic>
          <a:graphicData uri="http://schemas.openxmlformats.org/drawingml/2006/table">
            <a:tbl>
              <a:tblPr/>
              <a:tblGrid>
                <a:gridCol w="1260442">
                  <a:extLst>
                    <a:ext uri="{9D8B030D-6E8A-4147-A177-3AD203B41FA5}">
                      <a16:colId xmlns:a16="http://schemas.microsoft.com/office/drawing/2014/main" val="1572124446"/>
                    </a:ext>
                  </a:extLst>
                </a:gridCol>
                <a:gridCol w="2627990">
                  <a:extLst>
                    <a:ext uri="{9D8B030D-6E8A-4147-A177-3AD203B41FA5}">
                      <a16:colId xmlns:a16="http://schemas.microsoft.com/office/drawing/2014/main" val="17151862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95746435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Action Unit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Facial Muscle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2157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C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Inner Brow Raiser</a:t>
                      </a:r>
                      <a:endParaRPr lang="zh-CN" sz="24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i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Frontalis,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i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pars medialis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6509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C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Outer Brow Raiser</a:t>
                      </a:r>
                      <a:endParaRPr lang="zh-CN" sz="24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i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Frontalis,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i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pars lateralis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7232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51</a:t>
                      </a:r>
                      <a:endParaRPr lang="zh-CN" altLang="en-US" sz="2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C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Head Turn Left</a:t>
                      </a:r>
                      <a:endParaRPr lang="zh-CN" altLang="en-US" sz="24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i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7373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61</a:t>
                      </a:r>
                      <a:endParaRPr lang="zh-CN" altLang="en-US" sz="24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C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Eyes Turn Left</a:t>
                      </a:r>
                      <a:endParaRPr lang="zh-CN" altLang="en-US" sz="24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i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467027"/>
                  </a:ext>
                </a:extLst>
              </a:tr>
            </a:tbl>
          </a:graphicData>
        </a:graphic>
      </p:graphicFrame>
      <p:pic>
        <p:nvPicPr>
          <p:cNvPr id="10244" name="Picture 4" descr="AU61-eyes-turn-left">
            <a:extLst>
              <a:ext uri="{FF2B5EF4-FFF2-40B4-BE49-F238E27FC236}">
                <a16:creationId xmlns:a16="http://schemas.microsoft.com/office/drawing/2014/main" id="{457E86A5-2A9A-4F0F-913B-0C8BA45C61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41" y="6345882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U51 head turn left">
            <a:extLst>
              <a:ext uri="{FF2B5EF4-FFF2-40B4-BE49-F238E27FC236}">
                <a16:creationId xmlns:a16="http://schemas.microsoft.com/office/drawing/2014/main" id="{54D0229F-9BAA-4A35-BB53-83ADAAB43A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66" y="381419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00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1F8A1A9-41A0-4107-9CD0-5DE8FE187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Emotional Axes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88CAA2D-3775-4049-9D9F-11852650D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14513"/>
            <a:ext cx="3863975" cy="2867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Emotional states can loosely be graphed on a 2-axis system</a:t>
            </a:r>
          </a:p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X=Happy/Sad</a:t>
            </a:r>
          </a:p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Y=Excited/Relaxed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F75B4DA5-36A8-4E7B-9A5C-0F395D07E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" t="9213" r="5650"/>
          <a:stretch>
            <a:fillRect/>
          </a:stretch>
        </p:blipFill>
        <p:spPr bwMode="auto">
          <a:xfrm>
            <a:off x="4192588" y="1222375"/>
            <a:ext cx="5805487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D77BAF1-918E-4680-B9A2-1781770659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FACS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4F583BB-729C-4F0A-9EFE-C053640AA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966024"/>
              </p:ext>
            </p:extLst>
          </p:nvPr>
        </p:nvGraphicFramePr>
        <p:xfrm>
          <a:off x="708347" y="1005880"/>
          <a:ext cx="8930953" cy="1280160"/>
        </p:xfrm>
        <a:graphic>
          <a:graphicData uri="http://schemas.openxmlformats.org/drawingml/2006/table">
            <a:tbl>
              <a:tblPr/>
              <a:tblGrid>
                <a:gridCol w="1992278">
                  <a:extLst>
                    <a:ext uri="{9D8B030D-6E8A-4147-A177-3AD203B41FA5}">
                      <a16:colId xmlns:a16="http://schemas.microsoft.com/office/drawing/2014/main" val="2943043028"/>
                    </a:ext>
                  </a:extLst>
                </a:gridCol>
                <a:gridCol w="3369934">
                  <a:extLst>
                    <a:ext uri="{9D8B030D-6E8A-4147-A177-3AD203B41FA5}">
                      <a16:colId xmlns:a16="http://schemas.microsoft.com/office/drawing/2014/main" val="3877397188"/>
                    </a:ext>
                  </a:extLst>
                </a:gridCol>
                <a:gridCol w="3568741">
                  <a:extLst>
                    <a:ext uri="{9D8B030D-6E8A-4147-A177-3AD203B41FA5}">
                      <a16:colId xmlns:a16="http://schemas.microsoft.com/office/drawing/2014/main" val="345432275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Emotion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 Units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7263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Happiness / Joy</a:t>
                      </a:r>
                      <a:endParaRPr lang="zh-CN" sz="24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 + 12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Cheek Raiser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Lip Corner Puller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888686"/>
                  </a:ext>
                </a:extLst>
              </a:tr>
            </a:tbl>
          </a:graphicData>
        </a:graphic>
      </p:graphicFrame>
      <p:pic>
        <p:nvPicPr>
          <p:cNvPr id="12290" name="Picture 2" descr="AU6 cheek raiser">
            <a:extLst>
              <a:ext uri="{FF2B5EF4-FFF2-40B4-BE49-F238E27FC236}">
                <a16:creationId xmlns:a16="http://schemas.microsoft.com/office/drawing/2014/main" id="{EDFC62C3-79BD-4D5A-8B2D-F16BBF3E3F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2374032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AU12 lip corner puller">
            <a:extLst>
              <a:ext uri="{FF2B5EF4-FFF2-40B4-BE49-F238E27FC236}">
                <a16:creationId xmlns:a16="http://schemas.microsoft.com/office/drawing/2014/main" id="{92B48313-0713-4C2A-AF4A-FA6674A4E0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86" y="2374032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E988DAA-3C25-4793-9F5C-1FF66CAEC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241816"/>
              </p:ext>
            </p:extLst>
          </p:nvPr>
        </p:nvGraphicFramePr>
        <p:xfrm>
          <a:off x="708347" y="4030216"/>
          <a:ext cx="8930953" cy="1645920"/>
        </p:xfrm>
        <a:graphic>
          <a:graphicData uri="http://schemas.openxmlformats.org/drawingml/2006/table">
            <a:tbl>
              <a:tblPr/>
              <a:tblGrid>
                <a:gridCol w="1992279">
                  <a:extLst>
                    <a:ext uri="{9D8B030D-6E8A-4147-A177-3AD203B41FA5}">
                      <a16:colId xmlns:a16="http://schemas.microsoft.com/office/drawing/2014/main" val="1558240137"/>
                    </a:ext>
                  </a:extLst>
                </a:gridCol>
                <a:gridCol w="3369933">
                  <a:extLst>
                    <a:ext uri="{9D8B030D-6E8A-4147-A177-3AD203B41FA5}">
                      <a16:colId xmlns:a16="http://schemas.microsoft.com/office/drawing/2014/main" val="158905672"/>
                    </a:ext>
                  </a:extLst>
                </a:gridCol>
                <a:gridCol w="3568741">
                  <a:extLst>
                    <a:ext uri="{9D8B030D-6E8A-4147-A177-3AD203B41FA5}">
                      <a16:colId xmlns:a16="http://schemas.microsoft.com/office/drawing/2014/main" val="26517064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Emotion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 Units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6107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Sadness</a:t>
                      </a:r>
                      <a:endParaRPr lang="zh-CN" sz="24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 + 4 + 15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Inner Brow Raiser, Brow </a:t>
                      </a:r>
                      <a:r>
                        <a:rPr lang="en-US" sz="2400" kern="100" dirty="0" err="1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Lowerer</a:t>
                      </a:r>
                      <a:r>
                        <a:rPr lang="en-US" sz="2400" kern="100" dirty="0">
                          <a:solidFill>
                            <a:srgbClr val="36343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, Lip Corner Depressor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13863"/>
                  </a:ext>
                </a:extLst>
              </a:tr>
            </a:tbl>
          </a:graphicData>
        </a:graphic>
      </p:graphicFrame>
      <p:pic>
        <p:nvPicPr>
          <p:cNvPr id="12294" name="Picture 6" descr="AU1 inner brow raiser">
            <a:extLst>
              <a:ext uri="{FF2B5EF4-FFF2-40B4-BE49-F238E27FC236}">
                <a16:creationId xmlns:a16="http://schemas.microsoft.com/office/drawing/2014/main" id="{CCF9B228-3FAA-4399-901A-23CA56D9F4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605214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u4 brow lowerer">
            <a:extLst>
              <a:ext uri="{FF2B5EF4-FFF2-40B4-BE49-F238E27FC236}">
                <a16:creationId xmlns:a16="http://schemas.microsoft.com/office/drawing/2014/main" id="{66CA5F54-014B-44F5-879A-DEE3520348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116" y="605214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AU15 lip corner depressor">
            <a:extLst>
              <a:ext uri="{FF2B5EF4-FFF2-40B4-BE49-F238E27FC236}">
                <a16:creationId xmlns:a16="http://schemas.microsoft.com/office/drawing/2014/main" id="{A0B32D19-7F3B-47C2-9F6B-4F038B61AB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544" y="605214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512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7">
            <a:extLst>
              <a:ext uri="{FF2B5EF4-FFF2-40B4-BE49-F238E27FC236}">
                <a16:creationId xmlns:a16="http://schemas.microsoft.com/office/drawing/2014/main" id="{ADB7CFD3-3D51-468C-BC2C-81ED3E27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8263"/>
            <a:ext cx="8570912" cy="795337"/>
          </a:xfrm>
        </p:spPr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pic>
        <p:nvPicPr>
          <p:cNvPr id="17412" name="图片 4" descr="2457331_000235252000_2.jpg">
            <a:extLst>
              <a:ext uri="{FF2B5EF4-FFF2-40B4-BE49-F238E27FC236}">
                <a16:creationId xmlns:a16="http://schemas.microsoft.com/office/drawing/2014/main" id="{3DB9A3DD-2FEF-40D3-A5D4-191CB2B0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7213" y="1243013"/>
            <a:ext cx="4048125" cy="2700337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3" name="图片 6" descr="2457331_085725402793_2.jpg">
            <a:extLst>
              <a:ext uri="{FF2B5EF4-FFF2-40B4-BE49-F238E27FC236}">
                <a16:creationId xmlns:a16="http://schemas.microsoft.com/office/drawing/2014/main" id="{CA88C813-3606-4D8C-BCCD-CD1DF5AB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3" t="6801" r="9679" b="47243"/>
          <a:stretch>
            <a:fillRect/>
          </a:stretch>
        </p:blipFill>
        <p:spPr bwMode="auto">
          <a:xfrm>
            <a:off x="5637213" y="4243388"/>
            <a:ext cx="4071937" cy="2513012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B1D5A28-CE41-48F1-9A6F-7555B3D1DD5C}"/>
              </a:ext>
            </a:extLst>
          </p:cNvPr>
          <p:cNvSpPr txBox="1">
            <a:spLocks noChangeArrowheads="1"/>
          </p:cNvSpPr>
          <p:nvPr/>
        </p:nvSpPr>
        <p:spPr>
          <a:xfrm>
            <a:off x="242888" y="1271588"/>
            <a:ext cx="5572125" cy="5400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Overview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Historical view: FACS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Shape Interpolation</a:t>
            </a:r>
          </a:p>
          <a:p>
            <a:pPr marL="395288" indent="-395288" eaLnBrk="0" hangingPunct="0">
              <a:spcBef>
                <a:spcPts val="600"/>
              </a:spcBef>
              <a:buClr>
                <a:srgbClr val="000000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latin typeface="Times New Roman" pitchFamily="18" charset="0"/>
                <a:cs typeface="Times New Roman" pitchFamily="18" charset="0"/>
              </a:rPr>
              <a:t>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Traditional animation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Muscle-vector 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models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+ muscles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Performance based animation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/>
              </a:rPr>
              <a:t>Summary</a:t>
            </a:r>
            <a:endParaRPr lang="zh-CN" altLang="en-US" sz="3200" b="1" dirty="0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9BB5F0C-E925-4270-8960-FAF6E2A2FE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3.1 Bone Based Methods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D6E5049-853B-442B-94FB-0CE8F4AA6C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3856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Using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joints</a:t>
            </a:r>
            <a:r>
              <a:rPr lang="en-US" altLang="zh-CN" sz="2800" dirty="0">
                <a:ea typeface="宋体" panose="02010600030101010101" pitchFamily="2" charset="-122"/>
              </a:rPr>
              <a:t> &amp;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skinning</a:t>
            </a:r>
            <a:r>
              <a:rPr lang="en-US" altLang="zh-CN" sz="2800" dirty="0">
                <a:ea typeface="宋体" panose="02010600030101010101" pitchFamily="2" charset="-122"/>
              </a:rPr>
              <a:t> to do the jaw bone and eyeballs makes a lot of sense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One can also use a pretty standard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skeleton system</a:t>
            </a:r>
            <a:r>
              <a:rPr lang="en-US" altLang="zh-CN" sz="2800" dirty="0">
                <a:ea typeface="宋体" panose="02010600030101010101" pitchFamily="2" charset="-122"/>
              </a:rPr>
              <a:t> to do facial muscles and skin deformations, using the blend weights in the skinning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This gives quite a lot of control and is adequate for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medium quality animation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A08AEFC-B701-42FF-A81E-DEA35DC645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 Shape Interpolation Methods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3891C65-1CC0-4A9E-BBF3-584E91E3CA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4508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One of the most popular methods in practice is to use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shape interpolation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Several different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key expressions </a:t>
            </a:r>
            <a:r>
              <a:rPr lang="en-US" altLang="zh-CN" sz="2800" dirty="0">
                <a:ea typeface="宋体" panose="02010600030101010101" pitchFamily="2" charset="-122"/>
              </a:rPr>
              <a:t>are sculpted ahead of time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key expressions </a:t>
            </a:r>
            <a:r>
              <a:rPr lang="en-US" altLang="zh-CN" sz="2800" dirty="0">
                <a:ea typeface="宋体" panose="02010600030101010101" pitchFamily="2" charset="-122"/>
              </a:rPr>
              <a:t>can then be blended on the fly to generate a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final expression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One can interpolate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the entire face </a:t>
            </a:r>
            <a:r>
              <a:rPr lang="en-US" altLang="zh-CN" sz="2800" dirty="0">
                <a:ea typeface="宋体" panose="02010600030101010101" pitchFamily="2" charset="-122"/>
              </a:rPr>
              <a:t>(happy to sad) or more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localized zones </a:t>
            </a:r>
            <a:r>
              <a:rPr lang="en-US" altLang="zh-CN" sz="2800" dirty="0">
                <a:ea typeface="宋体" panose="02010600030101010101" pitchFamily="2" charset="-122"/>
              </a:rPr>
              <a:t>(left eyelid, brow, nostril flare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…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A48C67A-F5A9-4168-9D9B-CE9DA43AD0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 Shape Interpolation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D93E498-2854-44A7-B3FE-22E989DF87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933450"/>
            <a:ext cx="8858250" cy="6448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Shape interpolation </a:t>
            </a:r>
            <a:r>
              <a:rPr lang="en-US" altLang="zh-CN" sz="2800" dirty="0">
                <a:ea typeface="宋体" panose="02010600030101010101" pitchFamily="2" charset="-122"/>
              </a:rPr>
              <a:t>allows blending between several pre-sculpted expressions to generate a final expression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It is a very popular technique, as it ultimately can give total control over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every</a:t>
            </a:r>
            <a:r>
              <a:rPr lang="en-US" altLang="zh-CN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vertex</a:t>
            </a:r>
            <a:r>
              <a:rPr lang="en-US" altLang="zh-CN" sz="2800" dirty="0">
                <a:ea typeface="宋体" panose="02010600030101010101" pitchFamily="2" charset="-122"/>
              </a:rPr>
              <a:t> if necessary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However, it tends to require a lot of set up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time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It goes by many names: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Morphing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Morph Targets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Multi-Target Blending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Vertex Blending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Geometry Interpolation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etc.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660B9B7-05CF-40C2-AB00-1F75423B1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3.2.1 Interpolation Targets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F46D1D2-F1FC-4233-908E-86CAE1191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9100" y="1293813"/>
            <a:ext cx="9029700" cy="4979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One starts with a 3D model for the face in a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neutral</a:t>
            </a:r>
            <a:r>
              <a:rPr lang="en-US" altLang="zh-CN" sz="2800" dirty="0">
                <a:ea typeface="宋体" panose="02010600030101010101" pitchFamily="2" charset="-122"/>
              </a:rPr>
              <a:t> expression, known as the </a:t>
            </a:r>
            <a:r>
              <a:rPr lang="en-US" altLang="zh-CN" sz="2800" i="1" dirty="0">
                <a:solidFill>
                  <a:srgbClr val="FF0000"/>
                </a:solidFill>
                <a:ea typeface="宋体" panose="02010600030101010101" pitchFamily="2" charset="-122"/>
              </a:rPr>
              <a:t>base</a:t>
            </a:r>
            <a:endParaRPr lang="en-US" altLang="zh-CN" sz="28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Then, several individual </a:t>
            </a:r>
            <a:r>
              <a:rPr lang="en-US" altLang="zh-CN" sz="2800" i="1" dirty="0">
                <a:solidFill>
                  <a:srgbClr val="FF0000"/>
                </a:solidFill>
                <a:ea typeface="宋体" panose="02010600030101010101" pitchFamily="2" charset="-122"/>
              </a:rPr>
              <a:t>targets</a:t>
            </a:r>
            <a:r>
              <a:rPr lang="en-US" altLang="zh-CN" sz="2800" dirty="0">
                <a:ea typeface="宋体" panose="02010600030101010101" pitchFamily="2" charset="-122"/>
              </a:rPr>
              <a:t> are created by moving vertices from the base model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 </a:t>
            </a:r>
            <a:r>
              <a:rPr lang="en-US" altLang="zh-CN" sz="2800" i="1" dirty="0">
                <a:solidFill>
                  <a:srgbClr val="FF0000"/>
                </a:solidFill>
                <a:ea typeface="宋体" panose="02010600030101010101" pitchFamily="2" charset="-122"/>
              </a:rPr>
              <a:t>topology</a:t>
            </a:r>
            <a:r>
              <a:rPr lang="en-US" altLang="zh-CN" sz="2800" dirty="0">
                <a:ea typeface="宋体" panose="02010600030101010101" pitchFamily="2" charset="-122"/>
              </a:rPr>
              <a:t> of the target meshes must be the same as the base model (i.e., same number of verts &amp; triangles, and same connectivity)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Each target is controlled by a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DOF </a:t>
            </a:r>
            <a:r>
              <a:rPr lang="en-US" altLang="zh-CN" sz="2800" dirty="0" err="1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Ф</a:t>
            </a:r>
            <a:r>
              <a:rPr lang="en-US" altLang="zh-CN" sz="2800" baseline="-25000" dirty="0" err="1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that will range from 0 to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1EAE7CB-EA4E-4A04-85D7-338E21FCE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3.2.2 Morph Target DOFs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1BA454B2-70F8-49EA-A3FE-FE8EAFDE6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4508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We need DOFs to control the interpolation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They will generally range from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0 to 1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This is why it is nice to have a DOF class that can be used by joints, morph targets, or anything else we may want to animate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Higher level code does not need to distinguish between animating an elbow DOF and animating an eyebrow DOF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7">
            <a:extLst>
              <a:ext uri="{FF2B5EF4-FFF2-40B4-BE49-F238E27FC236}">
                <a16:creationId xmlns:a16="http://schemas.microsoft.com/office/drawing/2014/main" id="{E02D598D-B9B6-49F2-9D9A-0CEC031CF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8263"/>
            <a:ext cx="8570912" cy="795337"/>
          </a:xfrm>
        </p:spPr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pic>
        <p:nvPicPr>
          <p:cNvPr id="17412" name="图片 4" descr="2457331_000235252000_2.jpg">
            <a:extLst>
              <a:ext uri="{FF2B5EF4-FFF2-40B4-BE49-F238E27FC236}">
                <a16:creationId xmlns:a16="http://schemas.microsoft.com/office/drawing/2014/main" id="{F638232D-4B2F-4F90-91A4-8D87629E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7213" y="1243013"/>
            <a:ext cx="4048125" cy="2700337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3" name="图片 6" descr="2457331_085725402793_2.jpg">
            <a:extLst>
              <a:ext uri="{FF2B5EF4-FFF2-40B4-BE49-F238E27FC236}">
                <a16:creationId xmlns:a16="http://schemas.microsoft.com/office/drawing/2014/main" id="{B6CDDE2D-674B-428D-A77A-D1ED0C263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3" t="6801" r="9679" b="47243"/>
          <a:stretch>
            <a:fillRect/>
          </a:stretch>
        </p:blipFill>
        <p:spPr bwMode="auto">
          <a:xfrm>
            <a:off x="5637213" y="4243388"/>
            <a:ext cx="4071937" cy="2513012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E30D8AE-2759-4D9D-B142-EACCD721BB4F}"/>
              </a:ext>
            </a:extLst>
          </p:cNvPr>
          <p:cNvSpPr txBox="1">
            <a:spLocks noChangeArrowheads="1"/>
          </p:cNvSpPr>
          <p:nvPr/>
        </p:nvSpPr>
        <p:spPr>
          <a:xfrm>
            <a:off x="242888" y="1271588"/>
            <a:ext cx="5572125" cy="5400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Overview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Historical view: FACS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Shape Interpolation</a:t>
            </a:r>
          </a:p>
          <a:p>
            <a:pPr marL="395288" indent="-395288" eaLnBrk="0" hangingPunct="0">
              <a:spcBef>
                <a:spcPts val="600"/>
              </a:spcBef>
              <a:buClr>
                <a:srgbClr val="000000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latin typeface="Times New Roman" pitchFamily="18" charset="0"/>
                <a:cs typeface="Times New Roman" pitchFamily="18" charset="0"/>
              </a:rPr>
              <a:t>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Traditional animation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Muscle-vector 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models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+ muscles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Performance based animation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/>
              </a:rPr>
              <a:t>Summary</a:t>
            </a:r>
            <a:endParaRPr lang="zh-CN" altLang="en-US" sz="3200" b="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D3AA6755-C82E-4E1E-83F7-BC3AF8625F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144463"/>
            <a:ext cx="8570912" cy="719137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宋体" panose="02010600030101010101" pitchFamily="2" charset="-122"/>
              </a:rPr>
              <a:t>3.2.3 Shape Interpolation Algorithm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B2C5F6D-3C3A-43CC-A5C6-5C1D18C54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507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To compute a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blended</a:t>
            </a:r>
            <a:r>
              <a:rPr lang="en-US" altLang="zh-CN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vertex</a:t>
            </a:r>
            <a:r>
              <a:rPr lang="en-US" altLang="zh-CN" sz="2800" dirty="0">
                <a:ea typeface="宋体" panose="02010600030101010101" pitchFamily="2" charset="-122"/>
              </a:rPr>
              <a:t> position:</a:t>
            </a:r>
          </a:p>
          <a:p>
            <a:pPr eaLnBrk="1" hangingPunct="1"/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 blended position is the base position plus a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contribution</a:t>
            </a:r>
            <a:r>
              <a:rPr lang="en-US" altLang="zh-CN" sz="2800" dirty="0">
                <a:ea typeface="宋体" panose="02010600030101010101" pitchFamily="2" charset="-122"/>
              </a:rPr>
              <a:t> from each target whose DOF value is greater than 0 (targets with a DOF value of 0 are essentially 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'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off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'</a:t>
            </a:r>
            <a:r>
              <a:rPr lang="en-US" altLang="zh-CN" sz="2800" dirty="0">
                <a:ea typeface="宋体" panose="02010600030101010101" pitchFamily="2" charset="-122"/>
              </a:rPr>
              <a:t> and have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no effect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If multiple targets affect the same vertex, their results combine in a 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'</a:t>
            </a:r>
            <a:r>
              <a:rPr lang="en-US" altLang="zh-CN" sz="2800" dirty="0">
                <a:ea typeface="宋体" panose="02010600030101010101" pitchFamily="2" charset="-122"/>
              </a:rPr>
              <a:t>reasonable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'</a:t>
            </a:r>
            <a:r>
              <a:rPr lang="en-US" altLang="zh-CN" sz="2800" dirty="0">
                <a:ea typeface="宋体" panose="02010600030101010101" pitchFamily="2" charset="-122"/>
              </a:rPr>
              <a:t> way</a:t>
            </a:r>
          </a:p>
        </p:txBody>
      </p:sp>
      <p:graphicFrame>
        <p:nvGraphicFramePr>
          <p:cNvPr id="1026" name="Object 4">
            <a:extLst>
              <a:ext uri="{FF2B5EF4-FFF2-40B4-BE49-F238E27FC236}">
                <a16:creationId xmlns:a16="http://schemas.microsoft.com/office/drawing/2014/main" id="{1ACA2C87-1850-400C-B0F5-D6DBD1E72A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8700" y="2160588"/>
          <a:ext cx="820896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35160" imgH="253800" progId="Equation.3">
                  <p:embed/>
                </p:oleObj>
              </mc:Choice>
              <mc:Fallback>
                <p:oleObj name="Equation" r:id="rId2" imgW="303516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2160588"/>
                        <a:ext cx="8208963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>
            <a:extLst>
              <a:ext uri="{FF2B5EF4-FFF2-40B4-BE49-F238E27FC236}">
                <a16:creationId xmlns:a16="http://schemas.microsoft.com/office/drawing/2014/main" id="{D3D52B9C-12FE-4C82-94DE-D5890FA5AC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144463"/>
            <a:ext cx="8570912" cy="719137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宋体" panose="02010600030101010101" pitchFamily="2" charset="-122"/>
              </a:rPr>
              <a:t>3.2.4 Weighted Blending &amp; Averaging</a:t>
            </a:r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DF0514C7-985D-46A9-ADBB-1069EB6CF5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08720" y="1452980"/>
            <a:ext cx="3494088" cy="55800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700" dirty="0">
                <a:ea typeface="宋体" panose="02010600030101010101" pitchFamily="2" charset="-122"/>
              </a:rPr>
              <a:t>Weighted sum:</a:t>
            </a:r>
          </a:p>
        </p:txBody>
      </p:sp>
      <p:graphicFrame>
        <p:nvGraphicFramePr>
          <p:cNvPr id="2050" name="Object 4">
            <a:extLst>
              <a:ext uri="{FF2B5EF4-FFF2-40B4-BE49-F238E27FC236}">
                <a16:creationId xmlns:a16="http://schemas.microsoft.com/office/drawing/2014/main" id="{D0F5738D-E338-4E1C-8CE3-86CA88E06B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122690"/>
              </p:ext>
            </p:extLst>
          </p:nvPr>
        </p:nvGraphicFramePr>
        <p:xfrm>
          <a:off x="4418906" y="1445394"/>
          <a:ext cx="3916363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47560" imgH="685800" progId="Equation.3">
                  <p:embed/>
                </p:oleObj>
              </mc:Choice>
              <mc:Fallback>
                <p:oleObj name="Equation" r:id="rId2" imgW="1447560" imgH="685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906" y="1445394"/>
                        <a:ext cx="3916363" cy="193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5" name="组合 6">
            <a:extLst>
              <a:ext uri="{FF2B5EF4-FFF2-40B4-BE49-F238E27FC236}">
                <a16:creationId xmlns:a16="http://schemas.microsoft.com/office/drawing/2014/main" id="{508322B9-694E-4B68-BB5F-74F1133FB420}"/>
              </a:ext>
            </a:extLst>
          </p:cNvPr>
          <p:cNvGrpSpPr>
            <a:grpSpLocks/>
          </p:cNvGrpSpPr>
          <p:nvPr/>
        </p:nvGrpSpPr>
        <p:grpSpPr bwMode="auto">
          <a:xfrm>
            <a:off x="966777" y="5092829"/>
            <a:ext cx="7983538" cy="1292225"/>
            <a:chOff x="885796" y="4706945"/>
            <a:chExt cx="7983565" cy="1292225"/>
          </a:xfrm>
        </p:grpSpPr>
        <p:graphicFrame>
          <p:nvGraphicFramePr>
            <p:cNvPr id="2051" name="Object 5">
              <a:extLst>
                <a:ext uri="{FF2B5EF4-FFF2-40B4-BE49-F238E27FC236}">
                  <a16:creationId xmlns:a16="http://schemas.microsoft.com/office/drawing/2014/main" id="{84411080-57AF-45A6-B46C-8FE4C235AB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43448" y="4706945"/>
            <a:ext cx="4125913" cy="1292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3880" imgH="457200" progId="Equation.3">
                    <p:embed/>
                  </p:oleObj>
                </mc:Choice>
                <mc:Fallback>
                  <p:oleObj name="Equation" r:id="rId4" imgW="1523880" imgH="457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3448" y="4706945"/>
                          <a:ext cx="4125913" cy="1292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6">
              <a:extLst>
                <a:ext uri="{FF2B5EF4-FFF2-40B4-BE49-F238E27FC236}">
                  <a16:creationId xmlns:a16="http://schemas.microsoft.com/office/drawing/2014/main" id="{780D416E-F041-41C5-841C-899C5C01D7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5796" y="5029208"/>
            <a:ext cx="3748087" cy="969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84200" imgH="342720" progId="Equation.3">
                    <p:embed/>
                  </p:oleObj>
                </mc:Choice>
                <mc:Fallback>
                  <p:oleObj name="Equation" r:id="rId6" imgW="1384200" imgH="34272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796" y="5029208"/>
                          <a:ext cx="3748087" cy="969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4807B429-4C9F-47E6-9ACA-9F483C800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4127239"/>
            <a:ext cx="3494088" cy="5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spAutoFit/>
          </a:bodyPr>
          <a:lstStyle>
            <a:lvl1pPr marL="395288" indent="-395288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 marL="1001713" indent="-4064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 marL="1697038" indent="-493713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 marL="1784350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 marL="2174875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  <a:lvl6pPr marL="2684713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6pPr>
            <a:lvl7pPr marL="3194066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7pPr>
            <a:lvl8pPr marL="3703418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8pPr>
            <a:lvl9pPr marL="4212771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CN" sz="2700" kern="0" dirty="0">
                <a:ea typeface="宋体" panose="02010600030101010101" pitchFamily="2" charset="-122"/>
              </a:rPr>
              <a:t>Additive blend: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build="p"/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>
            <a:extLst>
              <a:ext uri="{FF2B5EF4-FFF2-40B4-BE49-F238E27FC236}">
                <a16:creationId xmlns:a16="http://schemas.microsoft.com/office/drawing/2014/main" id="{19D75545-DDC3-4AC0-BFC1-77EA5E1F2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3.2.5 Normal Interpolation</a:t>
            </a:r>
          </a:p>
        </p:txBody>
      </p:sp>
      <p:sp>
        <p:nvSpPr>
          <p:cNvPr id="3077" name="Rectangle 3">
            <a:extLst>
              <a:ext uri="{FF2B5EF4-FFF2-40B4-BE49-F238E27FC236}">
                <a16:creationId xmlns:a16="http://schemas.microsoft.com/office/drawing/2014/main" id="{B096FE72-D0C3-4964-88AA-6EE85B731D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4540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700" dirty="0">
                <a:ea typeface="宋体" panose="02010600030101010101" pitchFamily="2" charset="-122"/>
              </a:rPr>
              <a:t>To compute the </a:t>
            </a:r>
            <a:r>
              <a:rPr lang="en-US" altLang="zh-CN" sz="2700" dirty="0">
                <a:solidFill>
                  <a:srgbClr val="FF0000"/>
                </a:solidFill>
                <a:ea typeface="宋体" panose="02010600030101010101" pitchFamily="2" charset="-122"/>
              </a:rPr>
              <a:t>blended normal</a:t>
            </a:r>
            <a:r>
              <a:rPr lang="en-US" altLang="zh-CN" sz="2700" dirty="0">
                <a:ea typeface="宋体" panose="02010600030101010101" pitchFamily="2" charset="-122"/>
              </a:rPr>
              <a:t>:</a:t>
            </a:r>
          </a:p>
          <a:p>
            <a:pPr eaLnBrk="1" hangingPunct="1"/>
            <a:endParaRPr lang="en-US" altLang="zh-CN" sz="27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7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7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7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700" dirty="0">
                <a:ea typeface="宋体" panose="02010600030101010101" pitchFamily="2" charset="-122"/>
              </a:rPr>
              <a:t>Note: if the normal is going to undergo further processing (i.e., skinning), we might be able to postpone the normalization step until later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36F314F-7DA2-4214-B93A-56E36E7D520D}"/>
              </a:ext>
            </a:extLst>
          </p:cNvPr>
          <p:cNvGrpSpPr/>
          <p:nvPr/>
        </p:nvGrpSpPr>
        <p:grpSpPr>
          <a:xfrm>
            <a:off x="1500188" y="2014538"/>
            <a:ext cx="4681537" cy="2193925"/>
            <a:chOff x="1500188" y="2014538"/>
            <a:chExt cx="4681537" cy="2193925"/>
          </a:xfrm>
        </p:grpSpPr>
        <p:graphicFrame>
          <p:nvGraphicFramePr>
            <p:cNvPr id="3074" name="Object 4">
              <a:extLst>
                <a:ext uri="{FF2B5EF4-FFF2-40B4-BE49-F238E27FC236}">
                  <a16:creationId xmlns:a16="http://schemas.microsoft.com/office/drawing/2014/main" id="{433BBF7C-771C-40EA-BEC1-70880F64966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8736975"/>
                </p:ext>
              </p:extLst>
            </p:nvPr>
          </p:nvGraphicFramePr>
          <p:xfrm>
            <a:off x="1509713" y="2014538"/>
            <a:ext cx="4672012" cy="717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726920" imgH="253800" progId="Equation.3">
                    <p:embed/>
                  </p:oleObj>
                </mc:Choice>
                <mc:Fallback>
                  <p:oleObj name="Equation" r:id="rId2" imgW="1726920" imgH="2538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9713" y="2014538"/>
                          <a:ext cx="4672012" cy="717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" name="Object 5">
              <a:extLst>
                <a:ext uri="{FF2B5EF4-FFF2-40B4-BE49-F238E27FC236}">
                  <a16:creationId xmlns:a16="http://schemas.microsoft.com/office/drawing/2014/main" id="{A33412FF-FACE-4B02-87A2-2E940207D9E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7603648"/>
                </p:ext>
              </p:extLst>
            </p:nvPr>
          </p:nvGraphicFramePr>
          <p:xfrm>
            <a:off x="1500188" y="2806700"/>
            <a:ext cx="1409700" cy="1401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20560" imgH="495000" progId="Equation.3">
                    <p:embed/>
                  </p:oleObj>
                </mc:Choice>
                <mc:Fallback>
                  <p:oleObj name="Equation" r:id="rId4" imgW="520560" imgH="4950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188" y="2806700"/>
                          <a:ext cx="1409700" cy="1401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>
            <a:extLst>
              <a:ext uri="{FF2B5EF4-FFF2-40B4-BE49-F238E27FC236}">
                <a16:creationId xmlns:a16="http://schemas.microsoft.com/office/drawing/2014/main" id="{72CF7032-EB0A-4627-8224-86F55092A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Shape Interpolation Algorithm</a:t>
            </a: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C498A93D-E114-45BF-AEA7-FF3BC1250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933450"/>
            <a:ext cx="8858250" cy="6373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To compute a blended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vertex position</a:t>
            </a:r>
            <a:r>
              <a:rPr lang="en-US" altLang="zh-CN" sz="2800" dirty="0"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ts val="600"/>
              </a:spcBef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The blended position is the base position plus a contribution from each target whose DOF value is greater than 0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To blend the </a:t>
            </a:r>
            <a:r>
              <a:rPr lang="en-US" altLang="zh-CN" sz="2800" dirty="0" err="1">
                <a:solidFill>
                  <a:srgbClr val="FF0000"/>
                </a:solidFill>
                <a:ea typeface="宋体" panose="02010600030101010101" pitchFamily="2" charset="-122"/>
              </a:rPr>
              <a:t>normals</a:t>
            </a:r>
            <a:r>
              <a:rPr lang="en-US" altLang="zh-CN" sz="2800" dirty="0">
                <a:ea typeface="宋体" panose="02010600030101010101" pitchFamily="2" charset="-122"/>
              </a:rPr>
              <a:t>, we use a similar equation:</a:t>
            </a:r>
          </a:p>
          <a:p>
            <a:pPr eaLnBrk="1" hangingPunct="1">
              <a:spcBef>
                <a:spcPts val="600"/>
              </a:spcBef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We won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'</a:t>
            </a:r>
            <a:r>
              <a:rPr lang="en-US" altLang="zh-CN" sz="2800" dirty="0">
                <a:ea typeface="宋体" panose="02010600030101010101" pitchFamily="2" charset="-122"/>
              </a:rPr>
              <a:t>t normalize them now, as that will happen later in the skinning phase</a:t>
            </a:r>
          </a:p>
        </p:txBody>
      </p:sp>
      <p:graphicFrame>
        <p:nvGraphicFramePr>
          <p:cNvPr id="4098" name="Object 4">
            <a:extLst>
              <a:ext uri="{FF2B5EF4-FFF2-40B4-BE49-F238E27FC236}">
                <a16:creationId xmlns:a16="http://schemas.microsoft.com/office/drawing/2014/main" id="{A00B9549-BA55-41C8-A0AE-CF1378B12B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0825" y="1800225"/>
          <a:ext cx="48768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803400" imgH="254000" progId="Equation.3">
                  <p:embed/>
                </p:oleObj>
              </mc:Choice>
              <mc:Fallback>
                <p:oleObj r:id="rId2" imgW="1803400" imgH="254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25" y="1800225"/>
                        <a:ext cx="4876800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5">
            <a:extLst>
              <a:ext uri="{FF2B5EF4-FFF2-40B4-BE49-F238E27FC236}">
                <a16:creationId xmlns:a16="http://schemas.microsoft.com/office/drawing/2014/main" id="{D1E8B996-89F5-4910-8E3B-E071BE1970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4650" y="5181600"/>
          <a:ext cx="46386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14320" imgH="253800" progId="Equation.3">
                  <p:embed/>
                </p:oleObj>
              </mc:Choice>
              <mc:Fallback>
                <p:oleObj name="Equation" r:id="rId4" imgW="171432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650" y="5181600"/>
                        <a:ext cx="4638675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57E5C57A-5E99-4654-B480-A5306FEF7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206375"/>
            <a:ext cx="8570912" cy="657225"/>
          </a:xfrm>
        </p:spPr>
        <p:txBody>
          <a:bodyPr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3.2.6 Shape Interpolation and Skinning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988089C-E728-4C7F-B356-FF6941FA55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226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Usually, the shape interpolation is done in the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 skin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'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s local space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In other words, it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'</a:t>
            </a:r>
            <a:r>
              <a:rPr lang="en-US" altLang="zh-CN" sz="2800" dirty="0">
                <a:ea typeface="宋体" panose="02010600030101010101" pitchFamily="2" charset="-122"/>
              </a:rPr>
              <a:t>s done </a:t>
            </a:r>
            <a:r>
              <a:rPr lang="en-US" altLang="zh-CN" sz="2800" i="1" dirty="0">
                <a:ea typeface="宋体" panose="02010600030101010101" pitchFamily="2" charset="-122"/>
              </a:rPr>
              <a:t>before</a:t>
            </a:r>
            <a:r>
              <a:rPr lang="en-US" altLang="zh-CN" sz="2800" dirty="0">
                <a:ea typeface="宋体" panose="02010600030101010101" pitchFamily="2" charset="-122"/>
              </a:rPr>
              <a:t> the actual smooth skinning computations are done</a:t>
            </a:r>
            <a:endParaRPr lang="en-US" altLang="zh-CN" sz="2800" i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2A6982E5-16CE-4B44-BBA4-9C9B75F5F8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3.2.7 Smooth Skin Algorithm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9C7E311-BF2D-44F8-B86F-0296636CAF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2839" y="1509936"/>
            <a:ext cx="9029700" cy="28225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 deformed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vertex position </a:t>
            </a:r>
            <a:r>
              <a:rPr lang="en-US" altLang="zh-CN" sz="2800" dirty="0">
                <a:ea typeface="宋体" panose="02010600030101010101" pitchFamily="2" charset="-122"/>
              </a:rPr>
              <a:t>is a weighted average over all of the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joints</a:t>
            </a:r>
            <a:r>
              <a:rPr lang="en-US" altLang="zh-CN" sz="2800" dirty="0">
                <a:ea typeface="宋体" panose="02010600030101010101" pitchFamily="2" charset="-122"/>
              </a:rPr>
              <a:t> that the vertex is attached to. 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Each attached joint transforms the vertex as if it were rigidly attached. 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Then these values are blended using the weights:</a:t>
            </a:r>
          </a:p>
        </p:txBody>
      </p:sp>
      <p:graphicFrame>
        <p:nvGraphicFramePr>
          <p:cNvPr id="5122" name="Object 4">
            <a:extLst>
              <a:ext uri="{FF2B5EF4-FFF2-40B4-BE49-F238E27FC236}">
                <a16:creationId xmlns:a16="http://schemas.microsoft.com/office/drawing/2014/main" id="{9AE98857-81FF-4B24-981E-6173BFA99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989481"/>
              </p:ext>
            </p:extLst>
          </p:nvPr>
        </p:nvGraphicFramePr>
        <p:xfrm>
          <a:off x="2652936" y="4750296"/>
          <a:ext cx="4319587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480" imgH="253800" progId="Equation.3">
                  <p:embed/>
                </p:oleObj>
              </mc:Choice>
              <mc:Fallback>
                <p:oleObj name="Equation" r:id="rId2" imgW="132048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936" y="4750296"/>
                        <a:ext cx="4319587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92832E3C-E378-4DB5-9984-CE06BA166A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3.2.7 Smooth Skin Algorithm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2BEB1BE-512B-43DB-B539-A296780280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76225" y="2460625"/>
            <a:ext cx="9577388" cy="4711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Where: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v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’’</a:t>
            </a:r>
            <a:r>
              <a:rPr lang="en-US" altLang="zh-CN" sz="2800" dirty="0">
                <a:ea typeface="宋体" panose="02010600030101010101" pitchFamily="2" charset="-122"/>
              </a:rPr>
              <a:t> is the final vertex position in world space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sz="2800" i="1" dirty="0" err="1">
                <a:ea typeface="宋体" panose="02010600030101010101" pitchFamily="2" charset="-122"/>
              </a:rPr>
              <a:t>w</a:t>
            </a:r>
            <a:r>
              <a:rPr lang="en-US" altLang="zh-CN" sz="2800" baseline="-25000" dirty="0" err="1"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ea typeface="宋体" panose="02010600030101010101" pitchFamily="2" charset="-122"/>
              </a:rPr>
              <a:t> is the weight of joint </a:t>
            </a:r>
            <a:r>
              <a:rPr lang="en-US" altLang="zh-CN" sz="2800" i="1" dirty="0" err="1">
                <a:ea typeface="宋体" panose="02010600030101010101" pitchFamily="2" charset="-122"/>
              </a:rPr>
              <a:t>i</a:t>
            </a:r>
            <a:endParaRPr lang="en-US" altLang="zh-CN" sz="2800" i="1" dirty="0">
              <a:ea typeface="宋体" panose="02010600030101010101" pitchFamily="2" charset="-122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v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’</a:t>
            </a:r>
            <a:r>
              <a:rPr lang="en-US" altLang="zh-CN" sz="2800" dirty="0">
                <a:ea typeface="宋体" panose="02010600030101010101" pitchFamily="2" charset="-122"/>
              </a:rPr>
              <a:t> is the untransformed vertex position (output from the shape interpolation)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B</a:t>
            </a:r>
            <a:r>
              <a:rPr lang="en-US" altLang="zh-CN" sz="2800" baseline="-25000" dirty="0"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ea typeface="宋体" panose="02010600030101010101" pitchFamily="2" charset="-122"/>
              </a:rPr>
              <a:t> is the binding matrix (world matrix of joint </a:t>
            </a:r>
            <a:r>
              <a:rPr lang="en-US" altLang="zh-CN" sz="2800" i="1" dirty="0" err="1"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ea typeface="宋体" panose="02010600030101010101" pitchFamily="2" charset="-122"/>
              </a:rPr>
              <a:t> when the skin was initially attached)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W</a:t>
            </a:r>
            <a:r>
              <a:rPr lang="en-US" altLang="zh-CN" sz="2800" baseline="-25000" dirty="0"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ea typeface="宋体" panose="02010600030101010101" pitchFamily="2" charset="-122"/>
              </a:rPr>
              <a:t> is the current world matrix of joint </a:t>
            </a:r>
            <a:r>
              <a:rPr lang="en-US" altLang="zh-CN" sz="2800" i="1" dirty="0" err="1">
                <a:ea typeface="宋体" panose="02010600030101010101" pitchFamily="2" charset="-122"/>
              </a:rPr>
              <a:t>i</a:t>
            </a:r>
            <a:r>
              <a:rPr lang="en-US" altLang="zh-CN" sz="2800" dirty="0">
                <a:ea typeface="宋体" panose="02010600030101010101" pitchFamily="2" charset="-122"/>
              </a:rPr>
              <a:t> after running the skeleton forward kinematics</a:t>
            </a:r>
          </a:p>
        </p:txBody>
      </p:sp>
      <p:graphicFrame>
        <p:nvGraphicFramePr>
          <p:cNvPr id="6146" name="Object 4">
            <a:extLst>
              <a:ext uri="{FF2B5EF4-FFF2-40B4-BE49-F238E27FC236}">
                <a16:creationId xmlns:a16="http://schemas.microsoft.com/office/drawing/2014/main" id="{3E56185A-7D71-46F2-AAA5-AF548B324F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888" y="1171575"/>
          <a:ext cx="4319587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480" imgH="253800" progId="Equation.3">
                  <p:embed/>
                </p:oleObj>
              </mc:Choice>
              <mc:Fallback>
                <p:oleObj name="Equation" r:id="rId2" imgW="132048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1171575"/>
                        <a:ext cx="4319587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67441243-B074-4D23-A4A1-0CEA0BAFA8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3.2.7 Smooth Skin Algorithm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0BBC2786-9D7F-4E56-81F9-D613B0E73E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76225" y="1006475"/>
            <a:ext cx="9577388" cy="3473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Note:</a:t>
            </a:r>
          </a:p>
          <a:p>
            <a:pPr lvl="1" eaLnBrk="1" hangingPunct="1"/>
            <a:r>
              <a:rPr lang="en-US" altLang="zh-CN" sz="2800">
                <a:ea typeface="宋体" panose="02010600030101010101" pitchFamily="2" charset="-122"/>
              </a:rPr>
              <a:t>B remains constant, so B</a:t>
            </a:r>
            <a:r>
              <a:rPr lang="en-US" altLang="zh-CN" sz="2800" baseline="30000">
                <a:ea typeface="宋体" panose="02010600030101010101" pitchFamily="2" charset="-122"/>
              </a:rPr>
              <a:t>-1</a:t>
            </a:r>
            <a:r>
              <a:rPr lang="en-US" altLang="zh-CN" sz="2800">
                <a:ea typeface="宋体" panose="02010600030101010101" pitchFamily="2" charset="-122"/>
              </a:rPr>
              <a:t> can be computed at load time</a:t>
            </a:r>
          </a:p>
          <a:p>
            <a:pPr lvl="1" eaLnBrk="1" hangingPunct="1"/>
            <a:r>
              <a:rPr lang="en-US" altLang="zh-CN" sz="2800">
                <a:ea typeface="宋体" panose="02010600030101010101" pitchFamily="2" charset="-122"/>
              </a:rPr>
              <a:t>B</a:t>
            </a:r>
            <a:r>
              <a:rPr lang="en-US" altLang="zh-CN" sz="2800" baseline="30000">
                <a:ea typeface="宋体" panose="02010600030101010101" pitchFamily="2" charset="-122"/>
              </a:rPr>
              <a:t>-1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·</a:t>
            </a:r>
            <a:r>
              <a:rPr lang="en-US" altLang="zh-CN" sz="2800">
                <a:ea typeface="宋体" panose="02010600030101010101" pitchFamily="2" charset="-122"/>
              </a:rPr>
              <a:t>W can be computed for each joint before skinning starts</a:t>
            </a:r>
          </a:p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All of the weights must add up to 1:</a:t>
            </a:r>
          </a:p>
        </p:txBody>
      </p:sp>
      <p:graphicFrame>
        <p:nvGraphicFramePr>
          <p:cNvPr id="7170" name="Object 5">
            <a:extLst>
              <a:ext uri="{FF2B5EF4-FFF2-40B4-BE49-F238E27FC236}">
                <a16:creationId xmlns:a16="http://schemas.microsoft.com/office/drawing/2014/main" id="{45A47CD9-85B0-4AE2-B828-A63969730F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5575" y="4678363"/>
          <a:ext cx="157003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53800" progId="Equation.3">
                  <p:embed/>
                </p:oleObj>
              </mc:Choice>
              <mc:Fallback>
                <p:oleObj name="Equation" r:id="rId2" imgW="57132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4678363"/>
                        <a:ext cx="1570038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>
            <a:extLst>
              <a:ext uri="{FF2B5EF4-FFF2-40B4-BE49-F238E27FC236}">
                <a16:creationId xmlns:a16="http://schemas.microsoft.com/office/drawing/2014/main" id="{7C78D530-308F-4418-9F15-7F6572664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3.2.7 Smooth Skinning Normals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0D1ECDEA-6375-421C-9E87-D3A0FD13F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1598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700" dirty="0">
                <a:ea typeface="宋体" panose="02010600030101010101" pitchFamily="2" charset="-122"/>
              </a:rPr>
              <a:t>Blending </a:t>
            </a:r>
            <a:r>
              <a:rPr lang="en-US" altLang="zh-CN" sz="2700" dirty="0" err="1">
                <a:ea typeface="宋体" panose="02010600030101010101" pitchFamily="2" charset="-122"/>
              </a:rPr>
              <a:t>normals</a:t>
            </a:r>
            <a:r>
              <a:rPr lang="en-US" altLang="zh-CN" sz="2700" dirty="0">
                <a:ea typeface="宋体" panose="02010600030101010101" pitchFamily="2" charset="-122"/>
              </a:rPr>
              <a:t> is essentially the same, except we transform them as directions (x, y, z, 0) and then renormalize the results</a:t>
            </a:r>
          </a:p>
        </p:txBody>
      </p:sp>
      <p:graphicFrame>
        <p:nvGraphicFramePr>
          <p:cNvPr id="8194" name="Object 4">
            <a:extLst>
              <a:ext uri="{FF2B5EF4-FFF2-40B4-BE49-F238E27FC236}">
                <a16:creationId xmlns:a16="http://schemas.microsoft.com/office/drawing/2014/main" id="{1645E572-9372-4EE9-83AB-A0F6CEB56B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7313" y="3381375"/>
          <a:ext cx="3630612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480" imgH="253800" progId="Equation.3">
                  <p:embed/>
                </p:oleObj>
              </mc:Choice>
              <mc:Fallback>
                <p:oleObj name="Equation" r:id="rId2" imgW="132048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3381375"/>
                        <a:ext cx="3630612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5">
            <a:extLst>
              <a:ext uri="{FF2B5EF4-FFF2-40B4-BE49-F238E27FC236}">
                <a16:creationId xmlns:a16="http://schemas.microsoft.com/office/drawing/2014/main" id="{5B6F86C5-AA05-476D-863A-6DAF230E7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2238" y="4503738"/>
          <a:ext cx="1500187" cy="140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495000" progId="Equation.3">
                  <p:embed/>
                </p:oleObj>
              </mc:Choice>
              <mc:Fallback>
                <p:oleObj name="Equation" r:id="rId4" imgW="545760" imgH="495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4503738"/>
                        <a:ext cx="1500187" cy="1401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73A39ED8-6393-40AF-962D-A5FA7A66A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Equation Summary</a:t>
            </a:r>
          </a:p>
        </p:txBody>
      </p:sp>
      <p:graphicFrame>
        <p:nvGraphicFramePr>
          <p:cNvPr id="9218" name="Object 3">
            <a:extLst>
              <a:ext uri="{FF2B5EF4-FFF2-40B4-BE49-F238E27FC236}">
                <a16:creationId xmlns:a16="http://schemas.microsoft.com/office/drawing/2014/main" id="{0D0336C3-D619-4432-8457-01D516F5C6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2363" y="1077913"/>
          <a:ext cx="4710112" cy="587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公式 3.0" r:id="rId2" imgW="1714320" imgH="2070000" progId="Equation.3">
                  <p:embed/>
                </p:oleObj>
              </mc:Choice>
              <mc:Fallback>
                <p:oleObj name="Microsoft 公式 3.0" r:id="rId2" imgW="1714320" imgH="2070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2363" y="1077913"/>
                        <a:ext cx="4710112" cy="587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Rectangle 4">
            <a:extLst>
              <a:ext uri="{FF2B5EF4-FFF2-40B4-BE49-F238E27FC236}">
                <a16:creationId xmlns:a16="http://schemas.microsoft.com/office/drawing/2014/main" id="{AA82C0B8-F765-43A0-ABF9-5D96441F82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2773363" cy="3986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Skeleton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Morphing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Skinning</a:t>
            </a: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25FE08D3-0F63-45C8-A637-83388019D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38" y="2517775"/>
            <a:ext cx="8801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zh-CN" altLang="en-US"/>
          </a:p>
        </p:txBody>
      </p:sp>
      <p:sp>
        <p:nvSpPr>
          <p:cNvPr id="9222" name="Line 6">
            <a:extLst>
              <a:ext uri="{FF2B5EF4-FFF2-40B4-BE49-F238E27FC236}">
                <a16:creationId xmlns:a16="http://schemas.microsoft.com/office/drawing/2014/main" id="{1273A813-5241-4FC6-901D-67D210A62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38" y="3957638"/>
            <a:ext cx="8801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1882" tIns="50941" rIns="101882" bIns="50941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4AACD4B-CD43-4C64-BAAB-09480A72C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1.1 Anatomy of the face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9EF7E35F-7743-4C30-BB74-914D0F263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10918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There are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268</a:t>
            </a:r>
            <a:r>
              <a:rPr lang="en-US" altLang="zh-CN" sz="2800" dirty="0">
                <a:ea typeface="宋体" panose="02010600030101010101" pitchFamily="2" charset="-122"/>
              </a:rPr>
              <a:t> voluntary muscles that contribute to your expression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F6AF7BE1-BF8D-42EE-8FEF-D8AE0556B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26160"/>
            <a:ext cx="4541930" cy="307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Rectangle 6">
            <a:extLst>
              <a:ext uri="{FF2B5EF4-FFF2-40B4-BE49-F238E27FC236}">
                <a16:creationId xmlns:a16="http://schemas.microsoft.com/office/drawing/2014/main" id="{B4519CD2-3C2A-4D2B-B0C5-E385A5215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168" y="2808916"/>
            <a:ext cx="5040559" cy="413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882" tIns="50941" rIns="101882" bIns="50941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main types: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线性肌肉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muscles (share a common anchor)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块状肌肉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Sheet muscles (run parallel, activated together)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收缩肌肉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Sphincter muscles (contract to a center point)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563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E00B175-6F39-4E59-A4A7-F5F6045178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3.2.8 Target Storage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036CA55-A62C-42F7-871B-FC93326379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5763" y="1028700"/>
            <a:ext cx="9215437" cy="54975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Morph targets </a:t>
            </a:r>
            <a:r>
              <a:rPr lang="en-US" altLang="zh-CN" sz="2800" dirty="0">
                <a:ea typeface="宋体" panose="02010600030101010101" pitchFamily="2" charset="-122"/>
              </a:rPr>
              <a:t>can take up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a lot of memory</a:t>
            </a:r>
            <a:r>
              <a:rPr lang="en-US" altLang="zh-CN" sz="2800" dirty="0">
                <a:ea typeface="宋体" panose="02010600030101010101" pitchFamily="2" charset="-122"/>
              </a:rPr>
              <a:t>. This is a big issue for video games, but less of a problem in movies.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 base model is typically stored in whatever fashion a 3D model would be stored internally (verts, </a:t>
            </a:r>
            <a:r>
              <a:rPr lang="en-US" altLang="zh-CN" sz="2800" dirty="0" err="1">
                <a:ea typeface="宋体" panose="02010600030101010101" pitchFamily="2" charset="-122"/>
              </a:rPr>
              <a:t>normals</a:t>
            </a:r>
            <a:r>
              <a:rPr lang="en-US" altLang="zh-CN" sz="2800" dirty="0">
                <a:ea typeface="宋体" panose="02010600030101010101" pitchFamily="2" charset="-122"/>
              </a:rPr>
              <a:t>, triangles, texture maps, texture coordinates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…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 targets, however, don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'</a:t>
            </a:r>
            <a:r>
              <a:rPr lang="en-US" altLang="zh-CN" sz="2800" dirty="0">
                <a:ea typeface="宋体" panose="02010600030101010101" pitchFamily="2" charset="-122"/>
              </a:rPr>
              <a:t>t need all of that information, as much of it will remain constant (triangles, texture maps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…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Also, most target expressions will only modify a small percentage of the verts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25E5509-BFC1-41F9-8154-F9B24FEB21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3.2.8 Target Storage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E834714-9DA7-403C-B5E5-1F6B6D2FB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1028700"/>
            <a:ext cx="9144000" cy="6149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Therefore, the targets really only need to store the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positions and </a:t>
            </a:r>
            <a:r>
              <a:rPr lang="en-US" altLang="zh-CN" sz="2800" dirty="0" err="1">
                <a:solidFill>
                  <a:srgbClr val="FF0000"/>
                </a:solidFill>
                <a:ea typeface="宋体" panose="02010600030101010101" pitchFamily="2" charset="-122"/>
              </a:rPr>
              <a:t>normals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of the vertices that have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moved</a:t>
            </a:r>
            <a:r>
              <a:rPr lang="en-US" altLang="zh-CN" sz="2800" dirty="0">
                <a:ea typeface="宋体" panose="02010600030101010101" pitchFamily="2" charset="-122"/>
              </a:rPr>
              <a:t> away from the base position (and the indices of those verts)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Also, we don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'</a:t>
            </a:r>
            <a:r>
              <a:rPr lang="en-US" altLang="zh-CN" sz="2800" dirty="0">
                <a:ea typeface="宋体" panose="02010600030101010101" pitchFamily="2" charset="-122"/>
              </a:rPr>
              <a:t>t need to store the full position and normal, only the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difference</a:t>
            </a:r>
            <a:r>
              <a:rPr lang="en-US" altLang="zh-CN" sz="2800" dirty="0">
                <a:ea typeface="宋体" panose="02010600030101010101" pitchFamily="2" charset="-122"/>
              </a:rPr>
              <a:t> from the base position and base normal. i.e., other than storing v</a:t>
            </a:r>
            <a:r>
              <a:rPr lang="en-US" altLang="zh-CN" sz="2800" baseline="-25000" dirty="0">
                <a:ea typeface="宋体" panose="02010600030101010101" pitchFamily="2" charset="-122"/>
              </a:rPr>
              <a:t>3</a:t>
            </a:r>
            <a:r>
              <a:rPr lang="en-US" altLang="zh-CN" sz="2800" dirty="0">
                <a:ea typeface="宋体" panose="02010600030101010101" pitchFamily="2" charset="-122"/>
              </a:rPr>
              <a:t>, we store v</a:t>
            </a:r>
            <a:r>
              <a:rPr lang="en-US" altLang="zh-CN" sz="2800" baseline="-25000" dirty="0">
                <a:ea typeface="宋体" panose="02010600030101010101" pitchFamily="2" charset="-122"/>
              </a:rPr>
              <a:t>3</a:t>
            </a:r>
            <a:r>
              <a:rPr lang="en-US" altLang="zh-CN" sz="2800" dirty="0">
                <a:ea typeface="宋体" panose="02010600030101010101" pitchFamily="2" charset="-122"/>
              </a:rPr>
              <a:t>-v</a:t>
            </a:r>
            <a:r>
              <a:rPr lang="en-US" altLang="zh-CN" sz="2800" baseline="-25000" dirty="0">
                <a:ea typeface="宋体" panose="02010600030101010101" pitchFamily="2" charset="-122"/>
              </a:rPr>
              <a:t>base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There are two main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advantages</a:t>
            </a:r>
            <a:r>
              <a:rPr lang="en-US" altLang="zh-CN" sz="2800" dirty="0">
                <a:ea typeface="宋体" panose="02010600030101010101" pitchFamily="2" charset="-122"/>
              </a:rPr>
              <a:t> of doing this:</a:t>
            </a:r>
          </a:p>
          <a:p>
            <a:pPr lvl="1" eaLnBrk="1" hangingPunct="1"/>
            <a:r>
              <a:rPr lang="en-US" altLang="zh-CN" sz="2800" dirty="0">
                <a:ea typeface="宋体" panose="02010600030101010101" pitchFamily="2" charset="-122"/>
              </a:rPr>
              <a:t>Fewer vector subtractions at runtime (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saves time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en-US" altLang="zh-CN" sz="2800" dirty="0">
                <a:ea typeface="宋体" panose="02010600030101010101" pitchFamily="2" charset="-122"/>
              </a:rPr>
              <a:t>As the deltas will typically be small, we should be able to get better compression (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saves space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66A3FF8-93CA-403D-854A-DDEEA7846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3.2.8 Target Storage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D3FB381A-93EF-4FBF-87FC-EC621DB910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5150" y="1006475"/>
            <a:ext cx="9217025" cy="5991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In a pre-processing step, the targets are created by comparing a modified model to the base model and writing out the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'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difference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'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The information can be contained in something like this: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class </a:t>
            </a:r>
            <a:r>
              <a:rPr lang="en-US" altLang="zh-CN" sz="2800" dirty="0" err="1">
                <a:ea typeface="宋体" panose="02010600030101010101" pitchFamily="2" charset="-122"/>
              </a:rPr>
              <a:t>MorphTarget</a:t>
            </a:r>
            <a:r>
              <a:rPr lang="en-US" altLang="zh-CN" sz="2800" dirty="0">
                <a:ea typeface="宋体" panose="02010600030101010101" pitchFamily="2" charset="-122"/>
              </a:rPr>
              <a:t> {</a:t>
            </a:r>
          </a:p>
          <a:p>
            <a:pPr lvl="2" eaLnBrk="1" hangingPunct="1">
              <a:lnSpc>
                <a:spcPct val="10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int </a:t>
            </a:r>
            <a:r>
              <a:rPr lang="en-US" altLang="zh-CN" sz="2800" dirty="0" err="1">
                <a:ea typeface="宋体" panose="02010600030101010101" pitchFamily="2" charset="-122"/>
              </a:rPr>
              <a:t>NumVerts</a:t>
            </a:r>
            <a:r>
              <a:rPr lang="en-US" altLang="zh-CN" sz="2800" dirty="0">
                <a:ea typeface="宋体" panose="02010600030101010101" pitchFamily="2" charset="-122"/>
              </a:rPr>
              <a:t>;</a:t>
            </a:r>
          </a:p>
          <a:p>
            <a:pPr lvl="2" eaLnBrk="1" hangingPunct="1">
              <a:lnSpc>
                <a:spcPct val="10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int Index [ ];</a:t>
            </a:r>
          </a:p>
          <a:p>
            <a:pPr lvl="2" eaLnBrk="1" hangingPunct="1">
              <a:lnSpc>
                <a:spcPct val="10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Vector3 </a:t>
            </a:r>
            <a:r>
              <a:rPr lang="en-US" altLang="zh-CN" sz="2800" dirty="0" err="1">
                <a:ea typeface="宋体" panose="02010600030101010101" pitchFamily="2" charset="-122"/>
              </a:rPr>
              <a:t>DeltaPosition</a:t>
            </a:r>
            <a:r>
              <a:rPr lang="en-US" altLang="zh-CN" sz="2800" dirty="0">
                <a:ea typeface="宋体" panose="02010600030101010101" pitchFamily="2" charset="-122"/>
              </a:rPr>
              <a:t> [ ];</a:t>
            </a:r>
          </a:p>
          <a:p>
            <a:pPr lvl="2" eaLnBrk="1" hangingPunct="1">
              <a:lnSpc>
                <a:spcPct val="10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Vector3 </a:t>
            </a:r>
            <a:r>
              <a:rPr lang="en-US" altLang="zh-CN" sz="2800" dirty="0" err="1">
                <a:ea typeface="宋体" panose="02010600030101010101" pitchFamily="2" charset="-122"/>
              </a:rPr>
              <a:t>DeltaNormal</a:t>
            </a:r>
            <a:r>
              <a:rPr lang="en-US" altLang="zh-CN" sz="2800" dirty="0">
                <a:ea typeface="宋体" panose="02010600030101010101" pitchFamily="2" charset="-122"/>
              </a:rPr>
              <a:t> [ ];</a:t>
            </a: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D515885D-EAB4-44DF-9E0F-D783167E3A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3.2.9 Vascular(</a:t>
            </a:r>
            <a:r>
              <a:rPr lang="zh-CN" altLang="en-US" dirty="0">
                <a:ea typeface="宋体" panose="02010600030101010101" pitchFamily="2" charset="-122"/>
              </a:rPr>
              <a:t>血管</a:t>
            </a:r>
            <a:r>
              <a:rPr lang="en-US" altLang="zh-CN" dirty="0">
                <a:ea typeface="宋体" panose="02010600030101010101" pitchFamily="2" charset="-122"/>
              </a:rPr>
              <a:t>) Expression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352780A-75E7-46CF-8481-E33794C46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49799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Vascular expression </a:t>
            </a:r>
            <a:r>
              <a:rPr lang="en-US" altLang="zh-CN" sz="2800" dirty="0">
                <a:ea typeface="宋体" panose="02010600030101010101" pitchFamily="2" charset="-122"/>
              </a:rPr>
              <a:t>is a fancy term to describe blushing and other phenomena relating to the color change in the face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Adding subtle changes in facial color that relate to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skin distortion </a:t>
            </a:r>
            <a:r>
              <a:rPr lang="en-US" altLang="zh-CN" sz="2800" dirty="0">
                <a:ea typeface="宋体" panose="02010600030101010101" pitchFamily="2" charset="-122"/>
              </a:rPr>
              <a:t>can help improve realism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This can be achieved either by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blending</a:t>
            </a:r>
            <a:r>
              <a:rPr lang="en-US" altLang="zh-CN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a color </a:t>
            </a:r>
            <a:r>
              <a:rPr lang="en-US" altLang="zh-CN" sz="2800" dirty="0">
                <a:ea typeface="宋体" panose="02010600030101010101" pitchFamily="2" charset="-122"/>
              </a:rPr>
              <a:t>values with every vertex (along with the position and normal) 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Alternately, one could use a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blush texture map </a:t>
            </a:r>
            <a:r>
              <a:rPr lang="en-US" altLang="zh-CN" sz="2800" dirty="0">
                <a:ea typeface="宋体" panose="02010600030101010101" pitchFamily="2" charset="-122"/>
              </a:rPr>
              <a:t>controlled by a blended intensity value at each vertex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90B2B67-A41B-4552-9B88-818BA64520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3.2.10 Wrinkles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06B11E9-0BFB-409F-A6A2-FA8BFAF1D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041400"/>
            <a:ext cx="8858250" cy="4987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One application of auxiliary data interpolation is adding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wrinkles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Every vertex stores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an auxiliary property </a:t>
            </a:r>
            <a:r>
              <a:rPr lang="en-US" altLang="zh-CN" sz="2800" dirty="0">
                <a:ea typeface="宋体" panose="02010600030101010101" pitchFamily="2" charset="-122"/>
              </a:rPr>
              <a:t>indicating how wrinkled that area is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On the base model, this property would probably be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800" dirty="0">
                <a:ea typeface="宋体" panose="02010600030101010101" pitchFamily="2" charset="-122"/>
              </a:rPr>
              <a:t> in most of the verts, indicating an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unwrinkled</a:t>
            </a:r>
            <a:r>
              <a:rPr lang="en-US" altLang="zh-CN" sz="2800" dirty="0">
                <a:ea typeface="宋体" panose="02010600030101010101" pitchFamily="2" charset="-122"/>
              </a:rPr>
              <a:t> state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Target expressions can have this property set at or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near 1</a:t>
            </a:r>
            <a:r>
              <a:rPr lang="en-US" altLang="zh-CN" sz="2800" dirty="0">
                <a:ea typeface="宋体" panose="02010600030101010101" pitchFamily="2" charset="-122"/>
              </a:rPr>
              <a:t> in wrinkled areas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8E024DD-4B9C-4051-9389-D8141FC4A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3.2.10 Wrinkles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A4507C54-248A-45B8-9EFE-B1698AD38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149350"/>
            <a:ext cx="8858250" cy="439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When facial expressions are blended, this property is blended per vertex just like the positions and </a:t>
            </a:r>
            <a:r>
              <a:rPr lang="en-US" altLang="zh-CN" sz="2800" dirty="0" err="1">
                <a:ea typeface="宋体" panose="02010600030101010101" pitchFamily="2" charset="-122"/>
              </a:rPr>
              <a:t>normals</a:t>
            </a:r>
            <a:r>
              <a:rPr lang="en-US" altLang="zh-CN" sz="2800" dirty="0">
                <a:ea typeface="宋体" panose="02010600030101010101" pitchFamily="2" charset="-122"/>
              </a:rPr>
              <a:t> (but should be clamped between 0 and 1 when done)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For rendering, this value is used as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a scale factor </a:t>
            </a:r>
            <a:r>
              <a:rPr lang="en-US" altLang="zh-CN" sz="2800" dirty="0">
                <a:ea typeface="宋体" panose="02010600030101010101" pitchFamily="2" charset="-122"/>
              </a:rPr>
              <a:t>on a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wrinkle texture map </a:t>
            </a:r>
            <a:r>
              <a:rPr lang="en-US" altLang="zh-CN" sz="2800" dirty="0">
                <a:ea typeface="宋体" panose="02010600030101010101" pitchFamily="2" charset="-122"/>
              </a:rPr>
              <a:t>that is blended with the main face texture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Even better, one could use a wrinkle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bump map </a:t>
            </a:r>
            <a:r>
              <a:rPr lang="en-US" altLang="zh-CN" sz="2800" dirty="0">
                <a:ea typeface="宋体" panose="02010600030101010101" pitchFamily="2" charset="-122"/>
              </a:rPr>
              <a:t>or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displacement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1958AD2-9B68-4847-A0F9-91EDD5AE6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84138"/>
            <a:ext cx="8570912" cy="779462"/>
          </a:xfrm>
        </p:spPr>
        <p:txBody>
          <a:bodyPr/>
          <a:lstStyle/>
          <a:p>
            <a:pPr eaLnBrk="1" hangingPunct="1"/>
            <a:r>
              <a:rPr lang="en-US" altLang="zh-CN" sz="4400">
                <a:ea typeface="宋体" panose="02010600030101010101" pitchFamily="2" charset="-122"/>
              </a:rPr>
              <a:t>3.2.11 Colors and Other Properties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69CF3FD1-4D93-4D3E-87D0-114A52546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35639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In addition to interpolating the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positions</a:t>
            </a:r>
            <a:r>
              <a:rPr lang="en-US" altLang="zh-CN" sz="2800" dirty="0">
                <a:ea typeface="宋体" panose="02010600030101010101" pitchFamily="2" charset="-122"/>
              </a:rPr>
              <a:t> and </a:t>
            </a:r>
            <a:r>
              <a:rPr lang="en-US" altLang="zh-CN" sz="2800" dirty="0" err="1">
                <a:solidFill>
                  <a:srgbClr val="FF0000"/>
                </a:solidFill>
                <a:ea typeface="宋体" panose="02010600030101010101" pitchFamily="2" charset="-122"/>
              </a:rPr>
              <a:t>normals</a:t>
            </a:r>
            <a:r>
              <a:rPr lang="en-US" altLang="zh-CN" sz="2800" dirty="0">
                <a:ea typeface="宋体" panose="02010600030101010101" pitchFamily="2" charset="-122"/>
              </a:rPr>
              <a:t>, one can interpolate other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per-vertex</a:t>
            </a:r>
            <a:r>
              <a:rPr lang="en-US" altLang="zh-CN" sz="2800" dirty="0">
                <a:ea typeface="宋体" panose="02010600030101010101" pitchFamily="2" charset="-122"/>
              </a:rPr>
              <a:t> data:</a:t>
            </a:r>
          </a:p>
          <a:p>
            <a:pPr lvl="1" eaLnBrk="1" hangingPunct="1"/>
            <a:r>
              <a:rPr lang="en-US" altLang="zh-CN" sz="2800" dirty="0">
                <a:ea typeface="宋体" panose="02010600030101010101" pitchFamily="2" charset="-122"/>
              </a:rPr>
              <a:t>Colors</a:t>
            </a:r>
          </a:p>
          <a:p>
            <a:pPr lvl="1" eaLnBrk="1" hangingPunct="1"/>
            <a:r>
              <a:rPr lang="en-US" altLang="zh-CN" sz="2800" dirty="0">
                <a:ea typeface="宋体" panose="02010600030101010101" pitchFamily="2" charset="-122"/>
              </a:rPr>
              <a:t>Alpha</a:t>
            </a:r>
          </a:p>
          <a:p>
            <a:pPr lvl="1" eaLnBrk="1" hangingPunct="1"/>
            <a:r>
              <a:rPr lang="en-US" altLang="zh-CN" sz="2800" dirty="0">
                <a:ea typeface="宋体" panose="02010600030101010101" pitchFamily="2" charset="-122"/>
              </a:rPr>
              <a:t>Texture coordinates</a:t>
            </a:r>
          </a:p>
          <a:p>
            <a:pPr lvl="1" eaLnBrk="1" hangingPunct="1"/>
            <a:r>
              <a:rPr lang="en-US" altLang="zh-CN" sz="2800" dirty="0">
                <a:ea typeface="宋体" panose="02010600030101010101" pitchFamily="2" charset="-122"/>
              </a:rPr>
              <a:t>Auxiliary shader properties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7">
            <a:extLst>
              <a:ext uri="{FF2B5EF4-FFF2-40B4-BE49-F238E27FC236}">
                <a16:creationId xmlns:a16="http://schemas.microsoft.com/office/drawing/2014/main" id="{75224B41-DD7B-4C6B-B9F0-07378888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8263"/>
            <a:ext cx="8570912" cy="795337"/>
          </a:xfrm>
        </p:spPr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pic>
        <p:nvPicPr>
          <p:cNvPr id="17412" name="图片 4" descr="2457331_000235252000_2.jpg">
            <a:extLst>
              <a:ext uri="{FF2B5EF4-FFF2-40B4-BE49-F238E27FC236}">
                <a16:creationId xmlns:a16="http://schemas.microsoft.com/office/drawing/2014/main" id="{D110264C-AD05-4BC0-BC9C-818B1BB174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7213" y="1243013"/>
            <a:ext cx="4048125" cy="2700337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3" name="图片 6" descr="2457331_085725402793_2.jpg">
            <a:extLst>
              <a:ext uri="{FF2B5EF4-FFF2-40B4-BE49-F238E27FC236}">
                <a16:creationId xmlns:a16="http://schemas.microsoft.com/office/drawing/2014/main" id="{0B15A496-EAEC-4972-878D-F1B1C939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3" t="6801" r="9679" b="47243"/>
          <a:stretch>
            <a:fillRect/>
          </a:stretch>
        </p:blipFill>
        <p:spPr bwMode="auto">
          <a:xfrm>
            <a:off x="5637213" y="4243388"/>
            <a:ext cx="4071937" cy="2513012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C110213-2D3B-4F1C-99B1-314AF5FC5197}"/>
              </a:ext>
            </a:extLst>
          </p:cNvPr>
          <p:cNvSpPr txBox="1">
            <a:spLocks noChangeArrowheads="1"/>
          </p:cNvSpPr>
          <p:nvPr/>
        </p:nvSpPr>
        <p:spPr>
          <a:xfrm>
            <a:off x="242888" y="1271588"/>
            <a:ext cx="5572125" cy="5400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Overview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Historical view: FACS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Shape Interpolation</a:t>
            </a:r>
          </a:p>
          <a:p>
            <a:pPr marL="395288" indent="-395288" eaLnBrk="0" hangingPunct="0">
              <a:spcBef>
                <a:spcPts val="600"/>
              </a:spcBef>
              <a:buClr>
                <a:srgbClr val="000000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Traditional animation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Muscle-vector 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models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+ muscles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Performance based animation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/>
              </a:rPr>
              <a:t>Summary</a:t>
            </a:r>
            <a:endParaRPr lang="zh-CN" altLang="en-US" sz="3200" b="1" dirty="0">
              <a:latin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389407B-E551-4DB4-AAA3-BEBDF7490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4.1 Traditional techniques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A4C84DA-890C-4932-BB1A-4552DEC806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1513" y="1000125"/>
            <a:ext cx="8858250" cy="6011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Key-framing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Extremely fast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Extremely hard </a:t>
            </a:r>
            <a:r>
              <a:rPr lang="en-US" altLang="zh-CN" sz="2800" dirty="0">
                <a:ea typeface="宋体" panose="02010600030101010101" pitchFamily="2" charset="-122"/>
              </a:rPr>
              <a:t>to model appropriately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Large storage footprint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Basically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never</a:t>
            </a:r>
            <a:r>
              <a:rPr lang="en-US" altLang="zh-CN" sz="2800" dirty="0">
                <a:ea typeface="宋体" panose="02010600030101010101" pitchFamily="2" charset="-122"/>
              </a:rPr>
              <a:t> used to edit faces, but works as a final format, especially for games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MPEG-4 approach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Defines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84</a:t>
            </a:r>
            <a:r>
              <a:rPr lang="en-US" altLang="zh-CN" sz="2800" dirty="0">
                <a:ea typeface="宋体" panose="02010600030101010101" pitchFamily="2" charset="-122"/>
              </a:rPr>
              <a:t> feature points with position and zone of influence on a few basis key frames of a standard 3D mesh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Defines animation independently of the visual rep.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65C436-7CA9-4320-9364-AF28D0219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MPEG-4 Facial Animation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09DBBBB7-3402-41AF-AA20-8279AC99F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1450" y="1171575"/>
            <a:ext cx="6621463" cy="5408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447675" lvl="1" indent="-447675"/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68 facial action parameters (FAPs)</a:t>
            </a:r>
            <a:r>
              <a:rPr lang="en-US" altLang="zh-CN" sz="2800" dirty="0">
                <a:ea typeface="宋体" panose="02010600030101010101" pitchFamily="2" charset="-122"/>
              </a:rPr>
              <a:t>, defined in terms of face independent FAP units (FAPUs)</a:t>
            </a:r>
          </a:p>
          <a:p>
            <a:pPr marL="447675" lvl="1" indent="-447675"/>
            <a:r>
              <a:rPr lang="en-US" altLang="zh-CN" sz="2800" dirty="0">
                <a:ea typeface="宋体" panose="02010600030101010101" pitchFamily="2" charset="-122"/>
              </a:rPr>
              <a:t>Most define a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rotation</a:t>
            </a:r>
            <a:r>
              <a:rPr lang="en-US" altLang="zh-CN" sz="2800" dirty="0">
                <a:ea typeface="宋体" panose="02010600030101010101" pitchFamily="2" charset="-122"/>
              </a:rPr>
              <a:t> or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translation</a:t>
            </a:r>
            <a:r>
              <a:rPr lang="en-US" altLang="zh-CN" sz="2800" dirty="0">
                <a:ea typeface="宋体" panose="02010600030101010101" pitchFamily="2" charset="-122"/>
              </a:rPr>
              <a:t> of one or more feature points, with a few selecting entirely new key frames (e.g. an emotion basis)</a:t>
            </a:r>
          </a:p>
          <a:p>
            <a:pPr marL="447675" lvl="1" indent="-447675"/>
            <a:r>
              <a:rPr lang="en-US" altLang="zh-CN" sz="2800" dirty="0">
                <a:ea typeface="宋体" panose="02010600030101010101" pitchFamily="2" charset="-122"/>
              </a:rPr>
              <a:t>Same animation can be used on different model, provided the model is properly annotated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DCC066-5857-45F7-8CDB-87C71A773428}"/>
              </a:ext>
            </a:extLst>
          </p:cNvPr>
          <p:cNvGrpSpPr/>
          <p:nvPr/>
        </p:nvGrpSpPr>
        <p:grpSpPr>
          <a:xfrm>
            <a:off x="6672263" y="1600200"/>
            <a:ext cx="3157537" cy="5014913"/>
            <a:chOff x="6672263" y="1600200"/>
            <a:chExt cx="3157537" cy="5014913"/>
          </a:xfrm>
        </p:grpSpPr>
        <p:pic>
          <p:nvPicPr>
            <p:cNvPr id="45060" name="Picture 4">
              <a:extLst>
                <a:ext uri="{FF2B5EF4-FFF2-40B4-BE49-F238E27FC236}">
                  <a16:creationId xmlns:a16="http://schemas.microsoft.com/office/drawing/2014/main" id="{ED299827-551E-43C9-BB4F-FC46CF4FB8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2263" y="1600200"/>
              <a:ext cx="3157537" cy="414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1" name="Text Box 5">
              <a:extLst>
                <a:ext uri="{FF2B5EF4-FFF2-40B4-BE49-F238E27FC236}">
                  <a16:creationId xmlns:a16="http://schemas.microsoft.com/office/drawing/2014/main" id="{98D836C8-7888-45DE-AEE5-A2EC700A8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0563" y="5959475"/>
              <a:ext cx="2430462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 dirty="0"/>
                <a:t>Some MPEG-4 feature points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05D9759-4FC1-435A-AE47-C10EC7D78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1.2 Muscles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5951FD2B-F4D8-43AF-A84D-34A78DB88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0075" y="1005880"/>
            <a:ext cx="8858250" cy="323020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Bundles</a:t>
            </a:r>
            <a:r>
              <a:rPr lang="en-US" altLang="zh-CN" sz="2800" dirty="0">
                <a:ea typeface="宋体" panose="02010600030101010101" pitchFamily="2" charset="-122"/>
              </a:rPr>
              <a:t> of thousands of individual fibers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Thankfully, can be modeled as these bundles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When activated, all of the fibers contract</a:t>
            </a:r>
          </a:p>
          <a:p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Contraction</a:t>
            </a:r>
            <a:r>
              <a:rPr lang="en-US" altLang="zh-CN" sz="2800" dirty="0">
                <a:ea typeface="宋体" panose="02010600030101010101" pitchFamily="2" charset="-122"/>
              </a:rPr>
              <a:t> only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Most parts of the body use opposing pairs of muscles, but the face relies on the skin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1CA1B02A-55CF-4906-A569-15BFB3FCC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04" y="4235450"/>
            <a:ext cx="2674938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25BBEDC-DD43-4BFD-A05E-F6889A343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4318248"/>
            <a:ext cx="6589365" cy="306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spAutoFit/>
          </a:bodyPr>
          <a:lstStyle>
            <a:lvl1pPr marL="395288" indent="-395288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 marL="1001713" indent="-4064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 marL="1697038" indent="-493713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 marL="1784350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 marL="2174875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  <a:lvl6pPr marL="2684713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6pPr>
            <a:lvl7pPr marL="3194066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7pPr>
            <a:lvl8pPr marL="3703418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8pPr>
            <a:lvl9pPr marL="4212771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kern="0" dirty="0">
                <a:solidFill>
                  <a:srgbClr val="C00000"/>
                </a:solidFill>
                <a:ea typeface="宋体" panose="02010600030101010101" pitchFamily="2" charset="-122"/>
              </a:rPr>
              <a:t>Bulging</a:t>
            </a:r>
            <a:r>
              <a:rPr lang="zh-CN" altLang="en-US" sz="2800" kern="0" dirty="0">
                <a:ea typeface="宋体" panose="02010600030101010101" pitchFamily="2" charset="-122"/>
              </a:rPr>
              <a:t>（膨胀）</a:t>
            </a:r>
            <a:endParaRPr lang="en-US" altLang="zh-CN" sz="2800" kern="0" dirty="0">
              <a:ea typeface="宋体" panose="02010600030101010101" pitchFamily="2" charset="-122"/>
            </a:endParaRPr>
          </a:p>
          <a:p>
            <a:pPr lvl="1"/>
            <a:r>
              <a:rPr lang="en-US" altLang="zh-CN" sz="2400" kern="0" dirty="0">
                <a:ea typeface="宋体" panose="02010600030101010101" pitchFamily="2" charset="-122"/>
              </a:rPr>
              <a:t>Occurs due to volume preservation</a:t>
            </a:r>
          </a:p>
          <a:p>
            <a:pPr lvl="1"/>
            <a:r>
              <a:rPr lang="en-US" altLang="zh-CN" sz="2400" kern="0" dirty="0">
                <a:ea typeface="宋体" panose="02010600030101010101" pitchFamily="2" charset="-122"/>
              </a:rPr>
              <a:t>Thicker on contraction, thinner on elongation</a:t>
            </a:r>
          </a:p>
          <a:p>
            <a:pPr lvl="1"/>
            <a:r>
              <a:rPr lang="en-US" altLang="zh-CN" sz="2400" kern="0" dirty="0">
                <a:ea typeface="宋体" panose="02010600030101010101" pitchFamily="2" charset="-122"/>
              </a:rPr>
              <a:t>Important for realistic faces (e.g. pouting</a:t>
            </a:r>
            <a:r>
              <a:rPr lang="zh-CN" altLang="en-US" sz="2400" kern="0" dirty="0">
                <a:ea typeface="宋体" panose="02010600030101010101" pitchFamily="2" charset="-122"/>
              </a:rPr>
              <a:t>（</a:t>
            </a:r>
            <a:r>
              <a:rPr lang="zh-CN" altLang="en-US" sz="2400" kern="0" dirty="0"/>
              <a:t>撅嘴）</a:t>
            </a:r>
            <a:r>
              <a:rPr lang="en-US" altLang="zh-CN" sz="2400" kern="0" dirty="0">
                <a:ea typeface="宋体" panose="02010600030101010101" pitchFamily="2" charset="-122"/>
              </a:rPr>
              <a:t>lips)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7">
            <a:extLst>
              <a:ext uri="{FF2B5EF4-FFF2-40B4-BE49-F238E27FC236}">
                <a16:creationId xmlns:a16="http://schemas.microsoft.com/office/drawing/2014/main" id="{7A15352E-DF5A-4121-B59F-D332ACA0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8263"/>
            <a:ext cx="8570912" cy="795337"/>
          </a:xfrm>
        </p:spPr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pic>
        <p:nvPicPr>
          <p:cNvPr id="17412" name="图片 4" descr="2457331_000235252000_2.jpg">
            <a:extLst>
              <a:ext uri="{FF2B5EF4-FFF2-40B4-BE49-F238E27FC236}">
                <a16:creationId xmlns:a16="http://schemas.microsoft.com/office/drawing/2014/main" id="{F3B926FF-7228-4331-9439-04EE1380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7213" y="1243013"/>
            <a:ext cx="4048125" cy="2700337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3" name="图片 6" descr="2457331_085725402793_2.jpg">
            <a:extLst>
              <a:ext uri="{FF2B5EF4-FFF2-40B4-BE49-F238E27FC236}">
                <a16:creationId xmlns:a16="http://schemas.microsoft.com/office/drawing/2014/main" id="{6DA4B1EF-B8B6-496F-B545-D84F3D61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3" t="6801" r="9679" b="47243"/>
          <a:stretch>
            <a:fillRect/>
          </a:stretch>
        </p:blipFill>
        <p:spPr bwMode="auto">
          <a:xfrm>
            <a:off x="5637213" y="4243388"/>
            <a:ext cx="4071937" cy="2513012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B146441-365A-4AAE-ADEF-7B0AE819638D}"/>
              </a:ext>
            </a:extLst>
          </p:cNvPr>
          <p:cNvSpPr txBox="1">
            <a:spLocks noChangeArrowheads="1"/>
          </p:cNvSpPr>
          <p:nvPr/>
        </p:nvSpPr>
        <p:spPr>
          <a:xfrm>
            <a:off x="242888" y="1271588"/>
            <a:ext cx="5572125" cy="5400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Overview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Historical view: FACS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Shape Interpolation</a:t>
            </a:r>
          </a:p>
          <a:p>
            <a:pPr marL="395288" indent="-395288" eaLnBrk="0" hangingPunct="0">
              <a:spcBef>
                <a:spcPts val="600"/>
              </a:spcBef>
              <a:buClr>
                <a:srgbClr val="000000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latin typeface="Times New Roman" pitchFamily="18" charset="0"/>
                <a:cs typeface="Times New Roman" pitchFamily="18" charset="0"/>
              </a:rPr>
              <a:t>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Traditional animation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Muscle-vector 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models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+ muscles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Performance based animation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/>
              </a:rPr>
              <a:t>Summary</a:t>
            </a:r>
            <a:endParaRPr lang="zh-CN" altLang="en-US" sz="3200" b="1" dirty="0">
              <a:latin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663364D-37CC-40EE-ACC9-255118831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4.2.1 Muscle vectors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1D5859A5-B14F-44CB-BC27-F163616A7F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5763" y="957263"/>
            <a:ext cx="9286875" cy="278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Muscle vector properties</a:t>
            </a:r>
          </a:p>
          <a:p>
            <a:pPr lvl="1">
              <a:lnSpc>
                <a:spcPct val="10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Attachment point (to bone)</a:t>
            </a:r>
          </a:p>
          <a:p>
            <a:pPr lvl="1">
              <a:lnSpc>
                <a:spcPct val="10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Insertion point (to skin)</a:t>
            </a:r>
          </a:p>
          <a:p>
            <a:r>
              <a:rPr lang="en-US" altLang="zh-CN" sz="2800" dirty="0">
                <a:ea typeface="宋体" panose="02010600030101010101" pitchFamily="2" charset="-122"/>
              </a:rPr>
              <a:t>Influences nearby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skin vertices</a:t>
            </a:r>
            <a:r>
              <a:rPr lang="en-US" altLang="zh-CN" sz="2800" dirty="0">
                <a:ea typeface="宋体" panose="02010600030101010101" pitchFamily="2" charset="-122"/>
              </a:rPr>
              <a:t>, more strongly along the direction vector and close to the muscle.</a:t>
            </a:r>
          </a:p>
        </p:txBody>
      </p:sp>
      <p:pic>
        <p:nvPicPr>
          <p:cNvPr id="47108" name="Picture 5">
            <a:extLst>
              <a:ext uri="{FF2B5EF4-FFF2-40B4-BE49-F238E27FC236}">
                <a16:creationId xmlns:a16="http://schemas.microsoft.com/office/drawing/2014/main" id="{481AB46A-1171-4555-A5AB-CE8245638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4171950"/>
            <a:ext cx="3910013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6">
            <a:extLst>
              <a:ext uri="{FF2B5EF4-FFF2-40B4-BE49-F238E27FC236}">
                <a16:creationId xmlns:a16="http://schemas.microsoft.com/office/drawing/2014/main" id="{DF158CB8-03ED-4380-B366-04CA5B51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4100513"/>
            <a:ext cx="3448050" cy="278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34F3F489-4D69-4B97-88BF-D635A4FFCD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4.2.1 Muscle vectors (2)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A8B4CCE1-1146-4E7F-BB94-FEEFE3935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3267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Advantages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Fast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Compact, easily controlled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Disadvantages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Treats the skin like a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2D surface</a:t>
            </a:r>
            <a:r>
              <a:rPr lang="en-US" altLang="zh-CN" sz="2800" dirty="0">
                <a:ea typeface="宋体" panose="02010600030101010101" pitchFamily="2" charset="-122"/>
              </a:rPr>
              <a:t>, no concept of curvature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Artifacts when vertices are within two influences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F5A448B1-7056-43DF-8B46-F024B14640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162050"/>
            <a:ext cx="8858250" cy="2651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Model the muscles as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ellipsoids</a:t>
            </a:r>
          </a:p>
          <a:p>
            <a:pPr>
              <a:lnSpc>
                <a:spcPct val="11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Long or curved muscles are broken into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piecewise linear segments</a:t>
            </a:r>
          </a:p>
          <a:p>
            <a:pPr>
              <a:lnSpc>
                <a:spcPct val="110000"/>
              </a:lnSpc>
            </a:pP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Scale the diameter </a:t>
            </a:r>
            <a:r>
              <a:rPr lang="en-US" altLang="zh-CN" sz="2800" dirty="0">
                <a:ea typeface="宋体" panose="02010600030101010101" pitchFamily="2" charset="-122"/>
              </a:rPr>
              <a:t>as length changes to implement bulging in a nearly volume-preserving manner.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4B40D4F9-A3B0-4296-8478-5371EA5B2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48100"/>
            <a:ext cx="88582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标题 5">
            <a:extLst>
              <a:ext uri="{FF2B5EF4-FFF2-40B4-BE49-F238E27FC236}">
                <a16:creationId xmlns:a16="http://schemas.microsoft.com/office/drawing/2014/main" id="{D1674455-58E3-4CF7-9CAA-0046E653C6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wrap="none" lIns="0" tIns="0" rIns="0" bIns="0"/>
          <a:lstStyle/>
          <a:p>
            <a:pPr>
              <a:lnSpc>
                <a:spcPts val="4913"/>
              </a:lnSpc>
            </a:pPr>
            <a:r>
              <a:rPr lang="en-US" altLang="zh-CN" sz="4400">
                <a:solidFill>
                  <a:srgbClr val="333333"/>
                </a:solidFill>
              </a:rPr>
              <a:t>4.2.2 Muscle Based Animation</a:t>
            </a:r>
            <a:endParaRPr lang="zh-CN" altLang="en-US" sz="440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:a16="http://schemas.microsoft.com/office/drawing/2014/main" id="{0120E82C-6CAA-44B5-9713-CA1E291E68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0075" y="957263"/>
            <a:ext cx="9001125" cy="3706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ea typeface="宋体" panose="02010600030101010101" pitchFamily="2" charset="-122"/>
              </a:rPr>
              <a:t>an easy-to-use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editor</a:t>
            </a:r>
            <a:r>
              <a:rPr lang="en-US" altLang="zh-CN" dirty="0">
                <a:ea typeface="宋体" panose="02010600030101010101" pitchFamily="2" charset="-122"/>
              </a:rPr>
              <a:t> to define muscles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Provided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a skin model</a:t>
            </a:r>
            <a:r>
              <a:rPr lang="en-US" altLang="zh-CN" sz="2800" dirty="0">
                <a:ea typeface="宋体" panose="02010600030101010101" pitchFamily="2" charset="-122"/>
              </a:rPr>
              <a:t>, automatically creates skull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Users sketch sheets of muscles and they are iteratively subdivided into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individual muscle chains of ellipsoids</a:t>
            </a:r>
          </a:p>
          <a:p>
            <a:pPr lvl="1">
              <a:lnSpc>
                <a:spcPct val="11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Automatic fitting process to place the ellipsoids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underneath</a:t>
            </a:r>
            <a:r>
              <a:rPr lang="en-US" altLang="zh-CN" sz="2800" dirty="0">
                <a:ea typeface="宋体" panose="02010600030101010101" pitchFamily="2" charset="-122"/>
              </a:rPr>
              <a:t> the skin.</a:t>
            </a:r>
          </a:p>
        </p:txBody>
      </p:sp>
      <p:pic>
        <p:nvPicPr>
          <p:cNvPr id="50179" name="Picture 4">
            <a:extLst>
              <a:ext uri="{FF2B5EF4-FFF2-40B4-BE49-F238E27FC236}">
                <a16:creationId xmlns:a16="http://schemas.microsoft.com/office/drawing/2014/main" id="{7965BE53-1664-444C-A5C6-FDB31B39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4672013"/>
            <a:ext cx="51435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0180" name="TextBox 5">
            <a:extLst>
              <a:ext uri="{FF2B5EF4-FFF2-40B4-BE49-F238E27FC236}">
                <a16:creationId xmlns:a16="http://schemas.microsoft.com/office/drawing/2014/main" id="{F92C0382-4ACE-4C16-A33F-68CE415E4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wrap="none" lIns="0" tIns="0" rIns="0" bIns="0"/>
          <a:lstStyle/>
          <a:p>
            <a:pPr>
              <a:lnSpc>
                <a:spcPts val="4913"/>
              </a:lnSpc>
            </a:pPr>
            <a:r>
              <a:rPr lang="en-US" altLang="zh-CN" sz="4400">
                <a:solidFill>
                  <a:srgbClr val="333333"/>
                </a:solidFill>
              </a:rPr>
              <a:t>4.2.2 Muscle Based Animation</a:t>
            </a:r>
            <a:endParaRPr lang="zh-CN" altLang="en-US" sz="440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>
            <a:extLst>
              <a:ext uri="{FF2B5EF4-FFF2-40B4-BE49-F238E27FC236}">
                <a16:creationId xmlns:a16="http://schemas.microsoft.com/office/drawing/2014/main" id="{4F9C507B-B809-4E90-8AE1-C210F08B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671638"/>
            <a:ext cx="6380163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1203" name="Picture 5">
            <a:extLst>
              <a:ext uri="{FF2B5EF4-FFF2-40B4-BE49-F238E27FC236}">
                <a16:creationId xmlns:a16="http://schemas.microsoft.com/office/drawing/2014/main" id="{50B8593C-79C9-4250-8F40-B4CB6F1CB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63" y="3243263"/>
            <a:ext cx="1370012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1204" name="Picture 6">
            <a:extLst>
              <a:ext uri="{FF2B5EF4-FFF2-40B4-BE49-F238E27FC236}">
                <a16:creationId xmlns:a16="http://schemas.microsoft.com/office/drawing/2014/main" id="{DF2141CC-6190-4416-A146-9952C7773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63" y="1428750"/>
            <a:ext cx="1370012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1205" name="Picture 7">
            <a:extLst>
              <a:ext uri="{FF2B5EF4-FFF2-40B4-BE49-F238E27FC236}">
                <a16:creationId xmlns:a16="http://schemas.microsoft.com/office/drawing/2014/main" id="{1AE95CC1-DC97-4723-8482-59B45CD9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63" y="5141913"/>
            <a:ext cx="133985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1206" name="TextBox 5">
            <a:extLst>
              <a:ext uri="{FF2B5EF4-FFF2-40B4-BE49-F238E27FC236}">
                <a16:creationId xmlns:a16="http://schemas.microsoft.com/office/drawing/2014/main" id="{BA8C210F-613F-402B-8986-5EFC44F1C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wrap="none" lIns="0" tIns="0" rIns="0" bIns="0"/>
          <a:lstStyle/>
          <a:p>
            <a:pPr>
              <a:lnSpc>
                <a:spcPts val="4913"/>
              </a:lnSpc>
            </a:pPr>
            <a:r>
              <a:rPr lang="en-US" altLang="zh-CN" sz="4400">
                <a:solidFill>
                  <a:srgbClr val="333333"/>
                </a:solidFill>
              </a:rPr>
              <a:t>4.2.2 Muscle Based Animation</a:t>
            </a:r>
            <a:endParaRPr lang="zh-CN" altLang="en-US" sz="440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7">
            <a:extLst>
              <a:ext uri="{FF2B5EF4-FFF2-40B4-BE49-F238E27FC236}">
                <a16:creationId xmlns:a16="http://schemas.microsoft.com/office/drawing/2014/main" id="{6FF4156E-95C5-4C1D-A8E9-F5FB7A55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8263"/>
            <a:ext cx="8570912" cy="795337"/>
          </a:xfrm>
        </p:spPr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pic>
        <p:nvPicPr>
          <p:cNvPr id="17412" name="图片 4" descr="2457331_000235252000_2.jpg">
            <a:extLst>
              <a:ext uri="{FF2B5EF4-FFF2-40B4-BE49-F238E27FC236}">
                <a16:creationId xmlns:a16="http://schemas.microsoft.com/office/drawing/2014/main" id="{72031F75-9DC6-41F9-BBA4-BBB3FB44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7213" y="1243013"/>
            <a:ext cx="4048125" cy="2700337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3" name="图片 6" descr="2457331_085725402793_2.jpg">
            <a:extLst>
              <a:ext uri="{FF2B5EF4-FFF2-40B4-BE49-F238E27FC236}">
                <a16:creationId xmlns:a16="http://schemas.microsoft.com/office/drawing/2014/main" id="{C0E910CD-8602-4865-82B4-1A609276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3" t="6801" r="9679" b="47243"/>
          <a:stretch>
            <a:fillRect/>
          </a:stretch>
        </p:blipFill>
        <p:spPr bwMode="auto">
          <a:xfrm>
            <a:off x="5637213" y="4243388"/>
            <a:ext cx="4071937" cy="2513012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FF9E6B0-E2F3-4DEB-A4D9-D5B248B1E9B3}"/>
              </a:ext>
            </a:extLst>
          </p:cNvPr>
          <p:cNvSpPr txBox="1">
            <a:spLocks noChangeArrowheads="1"/>
          </p:cNvSpPr>
          <p:nvPr/>
        </p:nvSpPr>
        <p:spPr>
          <a:xfrm>
            <a:off x="242888" y="1271588"/>
            <a:ext cx="5572125" cy="5400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Overview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Historical view: FACS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Shape Interpolation</a:t>
            </a:r>
          </a:p>
          <a:p>
            <a:pPr marL="395288" indent="-395288" eaLnBrk="0" hangingPunct="0">
              <a:spcBef>
                <a:spcPts val="600"/>
              </a:spcBef>
              <a:buClr>
                <a:srgbClr val="000000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latin typeface="Times New Roman" pitchFamily="18" charset="0"/>
                <a:cs typeface="Times New Roman" pitchFamily="18" charset="0"/>
              </a:rPr>
              <a:t>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Traditional animation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Muscle-vector 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Mass-spring models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+ muscles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Performance based animation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/>
              </a:rPr>
              <a:t>Summary</a:t>
            </a:r>
            <a:endParaRPr lang="zh-CN" altLang="en-US" sz="3200" b="1" dirty="0">
              <a:latin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C9A21119-49B9-410E-805D-08A055595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6588" y="1074738"/>
            <a:ext cx="8570912" cy="595312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ea typeface="宋体" panose="02010600030101010101" pitchFamily="2" charset="-122"/>
              </a:rPr>
              <a:t>Physics-based model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EBE910-6421-4165-8035-8019CCD3A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68263"/>
            <a:ext cx="8570912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0" tIns="50935" rIns="101870" bIns="50935" anchor="b">
            <a:spAutoFit/>
          </a:bodyPr>
          <a:lstStyle/>
          <a:p>
            <a:pPr eaLnBrk="0" hangingPunct="0">
              <a:defRPr/>
            </a:pPr>
            <a:r>
              <a:rPr lang="en-US" altLang="zh-CN" sz="4500" b="1" kern="0" dirty="0">
                <a:latin typeface="Times New Roman" pitchFamily="18" charset="0"/>
                <a:cs typeface="Times New Roman" pitchFamily="18" charset="0"/>
              </a:rPr>
              <a:t>4.3 Mass-spring models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BE40AB5-5D0C-484A-A5DA-D75B93B9C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38" y="1671638"/>
            <a:ext cx="89281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0" tIns="50935" rIns="101870" bIns="50935" anchor="b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Idea:</a:t>
            </a:r>
          </a:p>
          <a:p>
            <a:pPr marL="892175" lvl="1" indent="-434975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Represent and manipulate expressions based on physical characteristics of skin tissue and muscles</a:t>
            </a:r>
          </a:p>
          <a:p>
            <a:pPr marL="0"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Real anatomy is too complex!</a:t>
            </a:r>
          </a:p>
          <a:p>
            <a:pPr marL="892175" lvl="1" indent="-434975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to date, no facial animation system represents and simulates the complete, detailed anatomy of the human head</a:t>
            </a:r>
          </a:p>
          <a:p>
            <a:pPr marL="892175" lvl="1" indent="-434975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Reduce complexity to obtain </a:t>
            </a:r>
            <a:r>
              <a:rPr lang="en-US" altLang="zh-CN" sz="2800" b="1" kern="0" dirty="0" err="1">
                <a:latin typeface="Times New Roman" pitchFamily="18" charset="0"/>
                <a:cs typeface="Times New Roman" pitchFamily="18" charset="0"/>
              </a:rPr>
              <a:t>animateable</a:t>
            </a: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 model</a:t>
            </a:r>
          </a:p>
          <a:p>
            <a:pPr marL="892175" lvl="1" indent="-434975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Need to build appropriate models for muscles and skin tissue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>
            <a:extLst>
              <a:ext uri="{FF2B5EF4-FFF2-40B4-BE49-F238E27FC236}">
                <a16:creationId xmlns:a16="http://schemas.microsoft.com/office/drawing/2014/main" id="{FBD4754A-7CB6-4ECB-AEA7-997C1A3DF224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3210" b="28671"/>
          <a:stretch>
            <a:fillRect/>
          </a:stretch>
        </p:blipFill>
        <p:spPr bwMode="auto">
          <a:xfrm>
            <a:off x="2149475" y="2230438"/>
            <a:ext cx="6985000" cy="3168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>
            <a:extLst>
              <a:ext uri="{FF2B5EF4-FFF2-40B4-BE49-F238E27FC236}">
                <a16:creationId xmlns:a16="http://schemas.microsoft.com/office/drawing/2014/main" id="{C4D733E5-311C-4562-BAF3-FC1DF5616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4.3 Mass-spring models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334D30-36EB-4077-B3B4-FA17CCEAE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1295400"/>
            <a:ext cx="9432925" cy="5746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marL="395288" indent="-395288" eaLnBrk="0" hangingPunct="0">
              <a:lnSpc>
                <a:spcPct val="12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2D or 3D mass-spring network: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E260D27-A6CA-4C86-A2A5-C9A17B6F4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850" y="3338513"/>
            <a:ext cx="720725" cy="619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marL="395288" indent="-395288" eaLnBrk="0" hangingPunct="0">
              <a:lnSpc>
                <a:spcPct val="120000"/>
              </a:lnSpc>
              <a:spcBef>
                <a:spcPts val="675"/>
              </a:spcBef>
              <a:buClr>
                <a:schemeClr val="tx1"/>
              </a:buClr>
              <a:buSzPct val="90000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2D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AA07F97-EACB-4B1A-9276-ED73CA446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288" y="5757863"/>
            <a:ext cx="7705725" cy="620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marL="395288" indent="-395288" eaLnBrk="0" hangingPunct="0">
              <a:lnSpc>
                <a:spcPct val="120000"/>
              </a:lnSpc>
              <a:spcBef>
                <a:spcPts val="675"/>
              </a:spcBef>
              <a:buClr>
                <a:schemeClr val="tx1"/>
              </a:buClr>
              <a:buSzPct val="90000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3D            tetrahedron                             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3">
            <a:extLst>
              <a:ext uri="{FF2B5EF4-FFF2-40B4-BE49-F238E27FC236}">
                <a16:creationId xmlns:a16="http://schemas.microsoft.com/office/drawing/2014/main" id="{9FD4D878-38D9-408A-91C7-CA4334E384F8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6" t="35358" r="7652"/>
          <a:stretch>
            <a:fillRect/>
          </a:stretch>
        </p:blipFill>
        <p:spPr bwMode="auto">
          <a:xfrm>
            <a:off x="5600700" y="3314700"/>
            <a:ext cx="2786063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4C5CE4-38F3-47F8-A545-96AEA7380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933450"/>
            <a:ext cx="9432925" cy="24415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marL="395288" indent="-395288" eaLnBrk="0" hangingPunct="0">
              <a:lnSpc>
                <a:spcPct val="12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Simplest approach to skin tissue simulation</a:t>
            </a:r>
          </a:p>
          <a:p>
            <a:pPr marL="395288" indent="-395288" eaLnBrk="0" hangingPunct="0">
              <a:lnSpc>
                <a:spcPct val="12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vertices = mass points, edges = springs</a:t>
            </a:r>
          </a:p>
          <a:p>
            <a:pPr marL="395288" indent="-395288" eaLnBrk="0" hangingPunct="0">
              <a:lnSpc>
                <a:spcPct val="12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Numerically integrate 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Lagrange equation </a:t>
            </a: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of motion</a:t>
            </a:r>
          </a:p>
          <a:p>
            <a:pPr marL="395288" indent="-395288" eaLnBrk="0" hangingPunct="0">
              <a:lnSpc>
                <a:spcPct val="12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Different varieties of layered networks</a:t>
            </a:r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9E4CFDC7-DB3D-46B3-966D-ED024BD6A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4388" y="68263"/>
            <a:ext cx="9244012" cy="719137"/>
          </a:xfrm>
        </p:spPr>
        <p:txBody>
          <a:bodyPr/>
          <a:lstStyle/>
          <a:p>
            <a:r>
              <a:rPr lang="en-US" altLang="zh-CN" sz="4000">
                <a:ea typeface="宋体" panose="02010600030101010101" pitchFamily="2" charset="-122"/>
              </a:rPr>
              <a:t>4.3.1 Mass-spring models (</a:t>
            </a:r>
            <a:r>
              <a:rPr lang="en-US" altLang="zh-CN" sz="4000">
                <a:solidFill>
                  <a:srgbClr val="C00000"/>
                </a:solidFill>
                <a:ea typeface="宋体" panose="02010600030101010101" pitchFamily="2" charset="-122"/>
              </a:rPr>
              <a:t>Two Layers</a:t>
            </a:r>
            <a:r>
              <a:rPr lang="en-US" altLang="zh-CN" sz="4000">
                <a:ea typeface="宋体" panose="02010600030101010101" pitchFamily="2" charset="-122"/>
              </a:rPr>
              <a:t>)</a:t>
            </a:r>
          </a:p>
        </p:txBody>
      </p:sp>
      <p:pic>
        <p:nvPicPr>
          <p:cNvPr id="55301" name="Picture 3">
            <a:extLst>
              <a:ext uri="{FF2B5EF4-FFF2-40B4-BE49-F238E27FC236}">
                <a16:creationId xmlns:a16="http://schemas.microsoft.com/office/drawing/2014/main" id="{61A2FB8A-99CE-4036-BFB3-86FFE125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2" t="34113" r="52045" b="1686"/>
          <a:stretch>
            <a:fillRect/>
          </a:stretch>
        </p:blipFill>
        <p:spPr bwMode="auto">
          <a:xfrm>
            <a:off x="1814513" y="3314700"/>
            <a:ext cx="2786062" cy="392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>
            <a:extLst>
              <a:ext uri="{FF2B5EF4-FFF2-40B4-BE49-F238E27FC236}">
                <a16:creationId xmlns:a16="http://schemas.microsoft.com/office/drawing/2014/main" id="{0A79C985-BF8D-4C6A-8F3E-107040EB3E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7263" y="100013"/>
            <a:ext cx="8816975" cy="795337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1.3 Skin</a:t>
            </a:r>
          </a:p>
        </p:txBody>
      </p:sp>
      <p:sp>
        <p:nvSpPr>
          <p:cNvPr id="20483" name="Rectangle 5">
            <a:extLst>
              <a:ext uri="{FF2B5EF4-FFF2-40B4-BE49-F238E27FC236}">
                <a16:creationId xmlns:a16="http://schemas.microsoft.com/office/drawing/2014/main" id="{30475514-FC93-401E-8418-8FADF0BE49E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564704" y="1149896"/>
            <a:ext cx="6768752" cy="585676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Epidermis 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表皮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Thin, stiff layer of dead skin</a:t>
            </a:r>
          </a:p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Dermis 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真皮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Primary mechanical layer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Collagen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（胶原蛋白）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and Elastin fibers</a:t>
            </a:r>
          </a:p>
          <a:p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Subcutaneous 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皮下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 Fatty tissue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Allows skin to slide over muscle bundles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Varies in thickness</a:t>
            </a:r>
          </a:p>
        </p:txBody>
      </p:sp>
      <p:pic>
        <p:nvPicPr>
          <p:cNvPr id="20484" name="Picture 7">
            <a:extLst>
              <a:ext uri="{FF2B5EF4-FFF2-40B4-BE49-F238E27FC236}">
                <a16:creationId xmlns:a16="http://schemas.microsoft.com/office/drawing/2014/main" id="{EAE33571-A595-48EF-90AC-C580120E69C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36" y="1126257"/>
            <a:ext cx="2857500" cy="58562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>
            <a:extLst>
              <a:ext uri="{FF2B5EF4-FFF2-40B4-BE49-F238E27FC236}">
                <a16:creationId xmlns:a16="http://schemas.microsoft.com/office/drawing/2014/main" id="{646CE5E0-BDB1-494B-8998-C86148EF7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1820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Model the skin </a:t>
            </a:r>
            <a:r>
              <a:rPr lang="en-US" altLang="zh-CN">
                <a:ea typeface="宋体" panose="02010600030101010101" pitchFamily="2" charset="-122"/>
              </a:rPr>
              <a:t>(and sometimes muscle and bones) as a number of point masses connected by springs, like a cloth</a:t>
            </a: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9AF4C62F-7FE2-416D-A6F5-058C7E88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3457575"/>
            <a:ext cx="74422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Rectangle 2">
            <a:extLst>
              <a:ext uri="{FF2B5EF4-FFF2-40B4-BE49-F238E27FC236}">
                <a16:creationId xmlns:a16="http://schemas.microsoft.com/office/drawing/2014/main" id="{2C8C69F6-C3E1-422E-80B4-BF44C0DAA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4388" y="68263"/>
            <a:ext cx="9244012" cy="719137"/>
          </a:xfrm>
        </p:spPr>
        <p:txBody>
          <a:bodyPr/>
          <a:lstStyle/>
          <a:p>
            <a:r>
              <a:rPr lang="en-US" altLang="zh-CN" sz="4000">
                <a:ea typeface="宋体" panose="02010600030101010101" pitchFamily="2" charset="-122"/>
              </a:rPr>
              <a:t>4.3.1 Mass-spring models (</a:t>
            </a:r>
            <a:r>
              <a:rPr lang="en-US" altLang="zh-CN" sz="4000">
                <a:solidFill>
                  <a:srgbClr val="C00000"/>
                </a:solidFill>
                <a:ea typeface="宋体" panose="02010600030101010101" pitchFamily="2" charset="-122"/>
              </a:rPr>
              <a:t>Two Layers</a:t>
            </a:r>
            <a:r>
              <a:rPr lang="en-US" altLang="zh-CN" sz="4000"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>
            <a:extLst>
              <a:ext uri="{FF2B5EF4-FFF2-40B4-BE49-F238E27FC236}">
                <a16:creationId xmlns:a16="http://schemas.microsoft.com/office/drawing/2014/main" id="{86B09FE6-D3C0-4E63-A397-06EC49224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100138"/>
            <a:ext cx="8858250" cy="5340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The entire face as a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three-layer</a:t>
            </a:r>
            <a:r>
              <a:rPr lang="en-US" altLang="zh-CN" sz="2800" dirty="0">
                <a:ea typeface="宋体" panose="02010600030101010101" pitchFamily="2" charset="-122"/>
              </a:rPr>
              <a:t> mass-spring system</a:t>
            </a:r>
          </a:p>
          <a:p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Horizontal layers </a:t>
            </a:r>
            <a:r>
              <a:rPr lang="en-US" altLang="zh-CN" sz="2800" dirty="0">
                <a:ea typeface="宋体" panose="02010600030101010101" pitchFamily="2" charset="-122"/>
              </a:rPr>
              <a:t>and interconnects:</a:t>
            </a:r>
          </a:p>
          <a:p>
            <a:pPr lvl="1"/>
            <a:r>
              <a:rPr lang="en-US" altLang="zh-CN" sz="2800" dirty="0">
                <a:ea typeface="宋体" panose="02010600030101010101" pitchFamily="2" charset="-122"/>
              </a:rPr>
              <a:t>Epidermis</a:t>
            </a:r>
          </a:p>
          <a:p>
            <a:pPr lvl="1"/>
            <a:r>
              <a:rPr lang="en-US" altLang="zh-CN" sz="2800" dirty="0">
                <a:ea typeface="宋体" panose="02010600030101010101" pitchFamily="2" charset="-122"/>
              </a:rPr>
              <a:t>Fatty tissue</a:t>
            </a:r>
          </a:p>
          <a:p>
            <a:pPr lvl="1"/>
            <a:r>
              <a:rPr lang="en-US" altLang="zh-CN" sz="2800" dirty="0">
                <a:ea typeface="宋体" panose="02010600030101010101" pitchFamily="2" charset="-122"/>
              </a:rPr>
              <a:t>Underlying bone. </a:t>
            </a:r>
          </a:p>
          <a:p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Vertical interconnects</a:t>
            </a:r>
            <a:r>
              <a:rPr lang="en-US" altLang="zh-CN" sz="2800" dirty="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en-US" altLang="zh-CN" sz="2800" dirty="0">
                <a:ea typeface="宋体" panose="02010600030101010101" pitchFamily="2" charset="-122"/>
              </a:rPr>
              <a:t>Top-to-middle springs correspond to the dermis</a:t>
            </a:r>
          </a:p>
          <a:p>
            <a:pPr lvl="1"/>
            <a:r>
              <a:rPr lang="en-US" altLang="zh-CN" sz="2800" dirty="0">
                <a:ea typeface="宋体" panose="02010600030101010101" pitchFamily="2" charset="-122"/>
              </a:rPr>
              <a:t>Middle-to-bottom springs provide the simulation of muscle fibers.</a:t>
            </a: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2628178-02A6-4D04-BB93-25FDCBE180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4388" y="68263"/>
            <a:ext cx="9244012" cy="719137"/>
          </a:xfrm>
        </p:spPr>
        <p:txBody>
          <a:bodyPr/>
          <a:lstStyle/>
          <a:p>
            <a:r>
              <a:rPr lang="en-US" altLang="zh-CN" sz="4000">
                <a:ea typeface="宋体" panose="02010600030101010101" pitchFamily="2" charset="-122"/>
              </a:rPr>
              <a:t>4.3.2 Mass-spring models (</a:t>
            </a:r>
            <a:r>
              <a:rPr lang="en-US" altLang="zh-CN" sz="4000">
                <a:solidFill>
                  <a:srgbClr val="C00000"/>
                </a:solidFill>
                <a:ea typeface="宋体" panose="02010600030101010101" pitchFamily="2" charset="-122"/>
              </a:rPr>
              <a:t>Three Layers</a:t>
            </a:r>
            <a:r>
              <a:rPr lang="en-US" altLang="zh-CN" sz="4000"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图片 1" descr="ws_3CA.tmp">
            <a:extLst>
              <a:ext uri="{FF2B5EF4-FFF2-40B4-BE49-F238E27FC236}">
                <a16:creationId xmlns:a16="http://schemas.microsoft.com/office/drawing/2014/main" id="{CC77EE4C-319E-4E01-89B9-F8D2AF85A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t="39825" r="6744" b="6418"/>
          <a:stretch>
            <a:fillRect/>
          </a:stretch>
        </p:blipFill>
        <p:spPr bwMode="auto">
          <a:xfrm>
            <a:off x="4741863" y="1368425"/>
            <a:ext cx="5149850" cy="597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Box 6">
            <a:extLst>
              <a:ext uri="{FF2B5EF4-FFF2-40B4-BE49-F238E27FC236}">
                <a16:creationId xmlns:a16="http://schemas.microsoft.com/office/drawing/2014/main" id="{67724EA1-72D6-4D7C-89F2-837B46C9B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141288"/>
            <a:ext cx="850106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(1) The Anatomical Model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2" name="TextBox 7">
            <a:extLst>
              <a:ext uri="{FF2B5EF4-FFF2-40B4-BE49-F238E27FC236}">
                <a16:creationId xmlns:a16="http://schemas.microsoft.com/office/drawing/2014/main" id="{74D24904-654F-41C3-8299-5CCFFFB57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033463"/>
            <a:ext cx="90725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face can be modeled by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layers and three surfaces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373" name="TextBox 8">
            <a:extLst>
              <a:ext uri="{FF2B5EF4-FFF2-40B4-BE49-F238E27FC236}">
                <a16:creationId xmlns:a16="http://schemas.microsoft.com/office/drawing/2014/main" id="{B2333F72-35C1-47F0-A69D-7E58B8C15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2135188"/>
            <a:ext cx="345281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Dermal-fatty Layer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Muscle Layer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374" name="TextBox 9">
            <a:extLst>
              <a:ext uri="{FF2B5EF4-FFF2-40B4-BE49-F238E27FC236}">
                <a16:creationId xmlns:a16="http://schemas.microsoft.com/office/drawing/2014/main" id="{33D6F0C6-CD34-4137-A5B4-A58A39F42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3743325"/>
            <a:ext cx="3890590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Epidermal surface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Fascia</a:t>
            </a:r>
            <a:r>
              <a:rPr lang="zh-CN" altLang="en-US" sz="2800" dirty="0"/>
              <a:t>筋膜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Skull Surface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1" descr="ws_3CC.tmp">
            <a:extLst>
              <a:ext uri="{FF2B5EF4-FFF2-40B4-BE49-F238E27FC236}">
                <a16:creationId xmlns:a16="http://schemas.microsoft.com/office/drawing/2014/main" id="{97A631B1-F93C-4967-B5CC-C89CC07622B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8" t="55582" r="17372" b="1205"/>
          <a:stretch>
            <a:fillRect/>
          </a:stretch>
        </p:blipFill>
        <p:spPr bwMode="auto">
          <a:xfrm>
            <a:off x="1860550" y="3886200"/>
            <a:ext cx="6048375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Box 5">
            <a:extLst>
              <a:ext uri="{FF2B5EF4-FFF2-40B4-BE49-F238E27FC236}">
                <a16:creationId xmlns:a16="http://schemas.microsoft.com/office/drawing/2014/main" id="{517C7C0B-6963-4277-962C-7DF0527B9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214313"/>
            <a:ext cx="867568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(2) The Volume Preservation Forces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6" name="TextBox 7">
            <a:extLst>
              <a:ext uri="{FF2B5EF4-FFF2-40B4-BE49-F238E27FC236}">
                <a16:creationId xmlns:a16="http://schemas.microsoft.com/office/drawing/2014/main" id="{B3FE9E32-F732-427F-B388-45D93B9AB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1077913"/>
            <a:ext cx="565308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human skin is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incompressible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7" name="TextBox 8">
            <a:extLst>
              <a:ext uri="{FF2B5EF4-FFF2-40B4-BE49-F238E27FC236}">
                <a16:creationId xmlns:a16="http://schemas.microsoft.com/office/drawing/2014/main" id="{5A7D50E8-0463-4596-9435-A08500C02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1654175"/>
            <a:ext cx="8470900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preservation force is needed to simulate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wrinkles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8" name="TextBox 9">
            <a:extLst>
              <a:ext uri="{FF2B5EF4-FFF2-40B4-BE49-F238E27FC236}">
                <a16:creationId xmlns:a16="http://schemas.microsoft.com/office/drawing/2014/main" id="{1B7258DA-57BB-4841-B35B-9F71CBC93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2733675"/>
            <a:ext cx="8507412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Pressing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node upwards proportionally to the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decrement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volume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/>
      <p:bldP spid="59397" grpId="0"/>
      <p:bldP spid="5939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1" descr="ws_3CE.tmp">
            <a:extLst>
              <a:ext uri="{FF2B5EF4-FFF2-40B4-BE49-F238E27FC236}">
                <a16:creationId xmlns:a16="http://schemas.microsoft.com/office/drawing/2014/main" id="{664003B0-E8BA-4F83-8942-5C63ADF4FD0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7" t="50075" r="6744"/>
          <a:stretch>
            <a:fillRect/>
          </a:stretch>
        </p:blipFill>
        <p:spPr bwMode="auto">
          <a:xfrm>
            <a:off x="2314575" y="2957513"/>
            <a:ext cx="5184775" cy="387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Box 3">
            <a:extLst>
              <a:ext uri="{FF2B5EF4-FFF2-40B4-BE49-F238E27FC236}">
                <a16:creationId xmlns:a16="http://schemas.microsoft.com/office/drawing/2014/main" id="{76737B6B-F659-4632-A956-16A9C6E61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171450"/>
            <a:ext cx="87153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3200" b="1">
                <a:solidFill>
                  <a:srgbClr val="333333"/>
                </a:solidFill>
                <a:latin typeface="Times New Roman" panose="02020603050405020304" pitchFamily="18" charset="0"/>
              </a:rPr>
              <a:t>(3) Geometry models for other head components</a:t>
            </a:r>
            <a:endParaRPr lang="zh-CN" altLang="en-US" sz="32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TextBox 5">
            <a:extLst>
              <a:ext uri="{FF2B5EF4-FFF2-40B4-BE49-F238E27FC236}">
                <a16:creationId xmlns:a16="http://schemas.microsoft.com/office/drawing/2014/main" id="{6B43FCE5-7D10-4DB1-998B-A422C0EFE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457325"/>
            <a:ext cx="831850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Teeth, eyes, and neck are modeled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separately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21" name="TextBox 6">
            <a:extLst>
              <a:ext uri="{FF2B5EF4-FFF2-40B4-BE49-F238E27FC236}">
                <a16:creationId xmlns:a16="http://schemas.microsoft.com/office/drawing/2014/main" id="{BAE85A87-37FE-4466-A251-18A412EBA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8" y="2100263"/>
            <a:ext cx="87757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data are difficult to be captured by the scanner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  <p:bldP spid="604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7">
            <a:extLst>
              <a:ext uri="{FF2B5EF4-FFF2-40B4-BE49-F238E27FC236}">
                <a16:creationId xmlns:a16="http://schemas.microsoft.com/office/drawing/2014/main" id="{BF0F657D-E1A9-4B05-9AFC-D9E13B78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8263"/>
            <a:ext cx="8570912" cy="795337"/>
          </a:xfrm>
        </p:spPr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pic>
        <p:nvPicPr>
          <p:cNvPr id="17412" name="图片 4" descr="2457331_000235252000_2.jpg">
            <a:extLst>
              <a:ext uri="{FF2B5EF4-FFF2-40B4-BE49-F238E27FC236}">
                <a16:creationId xmlns:a16="http://schemas.microsoft.com/office/drawing/2014/main" id="{1D3B8158-008A-4AFD-A2EE-F251AA20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7213" y="1243013"/>
            <a:ext cx="4048125" cy="2700337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3" name="图片 6" descr="2457331_085725402793_2.jpg">
            <a:extLst>
              <a:ext uri="{FF2B5EF4-FFF2-40B4-BE49-F238E27FC236}">
                <a16:creationId xmlns:a16="http://schemas.microsoft.com/office/drawing/2014/main" id="{ACA518D8-47EA-46DB-AA41-A32270B9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3" t="6801" r="9679" b="47243"/>
          <a:stretch>
            <a:fillRect/>
          </a:stretch>
        </p:blipFill>
        <p:spPr bwMode="auto">
          <a:xfrm>
            <a:off x="5637213" y="4243388"/>
            <a:ext cx="4071937" cy="2513012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5F97EB4C-E638-4C7E-A67C-A755F6EE19C9}"/>
              </a:ext>
            </a:extLst>
          </p:cNvPr>
          <p:cNvSpPr txBox="1">
            <a:spLocks noChangeArrowheads="1"/>
          </p:cNvSpPr>
          <p:nvPr/>
        </p:nvSpPr>
        <p:spPr>
          <a:xfrm>
            <a:off x="242888" y="1271588"/>
            <a:ext cx="5572125" cy="5400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Overview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Historical view: FACS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Shape Interpolation</a:t>
            </a:r>
          </a:p>
          <a:p>
            <a:pPr marL="395288" indent="-395288" eaLnBrk="0" hangingPunct="0">
              <a:spcBef>
                <a:spcPts val="600"/>
              </a:spcBef>
              <a:buClr>
                <a:srgbClr val="000000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latin typeface="Times New Roman" pitchFamily="18" charset="0"/>
                <a:cs typeface="Times New Roman" pitchFamily="18" charset="0"/>
              </a:rPr>
              <a:t>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Traditional animation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Muscle-vector 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models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Mass-spring + muscles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Performance based animation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/>
              </a:rPr>
              <a:t>Summary</a:t>
            </a:r>
            <a:endParaRPr lang="zh-CN" altLang="en-US" sz="3200" b="1" dirty="0">
              <a:latin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图片 1" descr="ws_3BC.tmp">
            <a:extLst>
              <a:ext uri="{FF2B5EF4-FFF2-40B4-BE49-F238E27FC236}">
                <a16:creationId xmlns:a16="http://schemas.microsoft.com/office/drawing/2014/main" id="{E4C327F5-731A-4C05-AAE4-D2246E88C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9" t="63882" r="36592" b="2708"/>
          <a:stretch>
            <a:fillRect/>
          </a:stretch>
        </p:blipFill>
        <p:spPr bwMode="auto">
          <a:xfrm>
            <a:off x="957263" y="4100513"/>
            <a:ext cx="1785937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TextBox 2">
            <a:extLst>
              <a:ext uri="{FF2B5EF4-FFF2-40B4-BE49-F238E27FC236}">
                <a16:creationId xmlns:a16="http://schemas.microsoft.com/office/drawing/2014/main" id="{F59D1334-5E96-41D8-A257-3E75AFBFC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13" y="1255713"/>
            <a:ext cx="358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zh-CN" altLang="en-US" sz="2800" b="1">
                <a:solidFill>
                  <a:srgbClr val="0E59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</a:t>
            </a:r>
          </a:p>
        </p:txBody>
      </p:sp>
      <p:sp>
        <p:nvSpPr>
          <p:cNvPr id="62468" name="TextBox 6">
            <a:extLst>
              <a:ext uri="{FF2B5EF4-FFF2-40B4-BE49-F238E27FC236}">
                <a16:creationId xmlns:a16="http://schemas.microsoft.com/office/drawing/2014/main" id="{A44AA1B4-A98E-4F8B-9940-A4BA49C7C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149350"/>
            <a:ext cx="90011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a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mass-and-spring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to simulate facial muscles.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69" name="TextBox 7">
            <a:extLst>
              <a:ext uri="{FF2B5EF4-FFF2-40B4-BE49-F238E27FC236}">
                <a16:creationId xmlns:a16="http://schemas.microsoft.com/office/drawing/2014/main" id="{E37F9F8A-6F4B-4A3D-9EFD-ED9E4A73F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814513"/>
            <a:ext cx="9001125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Muscles are of two types: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muscles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pull and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elliptic muscles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squeeze.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70" name="TextBox 8">
            <a:extLst>
              <a:ext uri="{FF2B5EF4-FFF2-40B4-BE49-F238E27FC236}">
                <a16:creationId xmlns:a16="http://schemas.microsoft.com/office/drawing/2014/main" id="{8032CFA9-D672-43BF-B2DA-9072A4E26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3013075"/>
            <a:ext cx="90011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Muscle parameters: muscle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zone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muscle effect.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471" name="图片 1" descr="ws_3BC.tmp">
            <a:extLst>
              <a:ext uri="{FF2B5EF4-FFF2-40B4-BE49-F238E27FC236}">
                <a16:creationId xmlns:a16="http://schemas.microsoft.com/office/drawing/2014/main" id="{39327A52-E9B7-4402-82E7-4E73F2E72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8" t="63882" r="21478" b="2708"/>
          <a:stretch>
            <a:fillRect/>
          </a:stretch>
        </p:blipFill>
        <p:spPr bwMode="auto">
          <a:xfrm>
            <a:off x="4243388" y="4100513"/>
            <a:ext cx="1643062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图片 1" descr="ws_3BC.tmp">
            <a:extLst>
              <a:ext uri="{FF2B5EF4-FFF2-40B4-BE49-F238E27FC236}">
                <a16:creationId xmlns:a16="http://schemas.microsoft.com/office/drawing/2014/main" id="{991198F5-A029-4D2F-9916-A8819A97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17" t="63882" r="4436" b="2708"/>
          <a:stretch>
            <a:fillRect/>
          </a:stretch>
        </p:blipFill>
        <p:spPr bwMode="auto">
          <a:xfrm>
            <a:off x="7386638" y="4100513"/>
            <a:ext cx="188595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36ECEF5-F5C1-41BC-BB09-4194D016F900}"/>
              </a:ext>
            </a:extLst>
          </p:cNvPr>
          <p:cNvSpPr txBox="1">
            <a:spLocks noChangeArrowheads="1"/>
          </p:cNvSpPr>
          <p:nvPr/>
        </p:nvSpPr>
        <p:spPr>
          <a:xfrm>
            <a:off x="1068388" y="68263"/>
            <a:ext cx="8570912" cy="8413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altLang="zh-CN" sz="4800" b="1" dirty="0">
                <a:latin typeface="Times New Roman" pitchFamily="18" charset="0"/>
                <a:ea typeface="+mj-ea"/>
                <a:cs typeface="Times New Roman" pitchFamily="18" charset="0"/>
              </a:rPr>
              <a:t>4.4 Mass-spring + muscles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/>
      <p:bldP spid="62469" grpId="0"/>
      <p:bldP spid="6247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36B014A-B97C-4A1F-B184-F8FA5E0A1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68263"/>
            <a:ext cx="8570912" cy="841375"/>
          </a:xfrm>
        </p:spPr>
        <p:txBody>
          <a:bodyPr/>
          <a:lstStyle/>
          <a:p>
            <a:r>
              <a:rPr lang="en-US" altLang="zh-CN" sz="4800"/>
              <a:t>4.4 Mass-spring + muscles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8F8B9A4E-772A-497F-B534-18F95C71C7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028700"/>
            <a:ext cx="8858250" cy="3717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To prevent interpenetrations, </a:t>
            </a:r>
            <a:r>
              <a:rPr lang="en-US" altLang="zh-CN" dirty="0" err="1">
                <a:ea typeface="宋体" panose="02010600030101010101" pitchFamily="2" charset="-122"/>
              </a:rPr>
              <a:t>Kähler</a:t>
            </a:r>
            <a:r>
              <a:rPr lang="en-US" altLang="zh-CN" dirty="0">
                <a:ea typeface="宋体" panose="02010600030101010101" pitchFamily="2" charset="-122"/>
              </a:rPr>
              <a:t> use preservation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springs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Each skin-muscle and skin-bone attachment point gets a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mirrored</a:t>
            </a:r>
            <a:r>
              <a:rPr lang="en-US" altLang="zh-CN" dirty="0">
                <a:ea typeface="宋体" panose="02010600030101010101" pitchFamily="2" charset="-122"/>
              </a:rPr>
              <a:t> phantom preservation          spring acting on it.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Similar to penalty based approaches</a:t>
            </a:r>
          </a:p>
        </p:txBody>
      </p:sp>
      <p:pic>
        <p:nvPicPr>
          <p:cNvPr id="63492" name="Picture 4">
            <a:extLst>
              <a:ext uri="{FF2B5EF4-FFF2-40B4-BE49-F238E27FC236}">
                <a16:creationId xmlns:a16="http://schemas.microsoft.com/office/drawing/2014/main" id="{C9BF9262-A90B-4E94-AFA0-C7840FAA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6"/>
          <a:stretch>
            <a:fillRect/>
          </a:stretch>
        </p:blipFill>
        <p:spPr bwMode="auto">
          <a:xfrm>
            <a:off x="5279579" y="5172075"/>
            <a:ext cx="41275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4">
            <a:extLst>
              <a:ext uri="{FF2B5EF4-FFF2-40B4-BE49-F238E27FC236}">
                <a16:creationId xmlns:a16="http://schemas.microsoft.com/office/drawing/2014/main" id="{299D6862-4853-4DA1-9A80-AD80D943B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5"/>
          <a:stretch>
            <a:fillRect/>
          </a:stretch>
        </p:blipFill>
        <p:spPr bwMode="auto">
          <a:xfrm>
            <a:off x="564704" y="5100638"/>
            <a:ext cx="4321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B3966F87-D895-4F70-8DD5-EFD3B71FC4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Demo</a:t>
            </a:r>
          </a:p>
        </p:txBody>
      </p:sp>
      <p:pic>
        <p:nvPicPr>
          <p:cNvPr id="8" name="第4章_storytelling_markers_sound_divx.avi">
            <a:hlinkClick r:id="" action="ppaction://media"/>
            <a:extLst>
              <a:ext uri="{FF2B5EF4-FFF2-40B4-BE49-F238E27FC236}">
                <a16:creationId xmlns:a16="http://schemas.microsoft.com/office/drawing/2014/main" id="{DD23CC1B-5094-4FD9-9869-1D40E0ADDDC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1171575"/>
            <a:ext cx="7680325" cy="5759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522C5F63-4F00-47E8-94C9-65E577D4F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Demo</a:t>
            </a:r>
          </a:p>
        </p:txBody>
      </p:sp>
      <p:pic>
        <p:nvPicPr>
          <p:cNvPr id="6" name="第4章_storytelling_muscles_sound_divx.avi">
            <a:hlinkClick r:id="" action="ppaction://media"/>
            <a:extLst>
              <a:ext uri="{FF2B5EF4-FFF2-40B4-BE49-F238E27FC236}">
                <a16:creationId xmlns:a16="http://schemas.microsoft.com/office/drawing/2014/main" id="{19C64F9A-CD89-4CCF-B10A-FD2FDC8DE75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1171575"/>
            <a:ext cx="7680325" cy="5759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083F9B4-6AA5-44ED-B1E6-77910108B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1.4 Modeling viscoelastic skin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DA9C59F-BF79-49D8-BDEB-F53207621E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1314450"/>
            <a:ext cx="8801100" cy="227988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Collagen</a:t>
            </a:r>
            <a:r>
              <a:rPr lang="zh-CN" altLang="en-US" sz="2800" dirty="0">
                <a:solidFill>
                  <a:srgbClr val="C00000"/>
                </a:solidFill>
                <a:ea typeface="宋体" panose="02010600030101010101" pitchFamily="2" charset="-122"/>
              </a:rPr>
              <a:t>胶原质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fibers </a:t>
            </a:r>
            <a:r>
              <a:rPr lang="en-US" altLang="zh-CN" sz="2800" dirty="0">
                <a:ea typeface="宋体" panose="02010600030101010101" pitchFamily="2" charset="-122"/>
              </a:rPr>
              <a:t>- low strain for low extensions</a:t>
            </a:r>
          </a:p>
          <a:p>
            <a:pPr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Near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maximum expansion</a:t>
            </a:r>
            <a:r>
              <a:rPr lang="en-US" altLang="zh-CN" sz="2800" dirty="0">
                <a:ea typeface="宋体" panose="02010600030101010101" pitchFamily="2" charset="-122"/>
              </a:rPr>
              <a:t>, strain rises quickly</a:t>
            </a:r>
          </a:p>
          <a:p>
            <a:pPr>
              <a:spcBef>
                <a:spcPts val="6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When allowed to, elastin</a:t>
            </a:r>
            <a:r>
              <a:rPr lang="zh-CN" altLang="en-US" sz="2800" dirty="0">
                <a:ea typeface="宋体" panose="02010600030101010101" pitchFamily="2" charset="-122"/>
              </a:rPr>
              <a:t>弹性蛋白 </a:t>
            </a:r>
            <a:r>
              <a:rPr lang="en-US" altLang="zh-CN" sz="2800" dirty="0">
                <a:ea typeface="宋体" panose="02010600030101010101" pitchFamily="2" charset="-122"/>
              </a:rPr>
              <a:t>fibers return system to rest state quickly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747D6339-1290-414A-B6AB-BC78BD9B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75" y="3380507"/>
            <a:ext cx="5175250" cy="360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1509" name="Rectangle 5">
            <a:extLst>
              <a:ext uri="{FF2B5EF4-FFF2-40B4-BE49-F238E27FC236}">
                <a16:creationId xmlns:a16="http://schemas.microsoft.com/office/drawing/2014/main" id="{D664347B-DAF8-47AD-96DF-1D38E05DA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4166319"/>
            <a:ext cx="4857750" cy="227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82" tIns="50941" rIns="101882" bIns="50941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Biphasic model: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piecewise linear modes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extension to pick spring constant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0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7">
            <a:extLst>
              <a:ext uri="{FF2B5EF4-FFF2-40B4-BE49-F238E27FC236}">
                <a16:creationId xmlns:a16="http://schemas.microsoft.com/office/drawing/2014/main" id="{A4F1B12C-4ABC-450E-8E3F-39397645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8263"/>
            <a:ext cx="8570912" cy="795337"/>
          </a:xfrm>
        </p:spPr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pic>
        <p:nvPicPr>
          <p:cNvPr id="17412" name="图片 4" descr="2457331_000235252000_2.jpg">
            <a:extLst>
              <a:ext uri="{FF2B5EF4-FFF2-40B4-BE49-F238E27FC236}">
                <a16:creationId xmlns:a16="http://schemas.microsoft.com/office/drawing/2014/main" id="{04787F11-B3EF-45CD-81CF-8F66A346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7213" y="1243013"/>
            <a:ext cx="4048125" cy="2700337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3" name="图片 6" descr="2457331_085725402793_2.jpg">
            <a:extLst>
              <a:ext uri="{FF2B5EF4-FFF2-40B4-BE49-F238E27FC236}">
                <a16:creationId xmlns:a16="http://schemas.microsoft.com/office/drawing/2014/main" id="{0D6C5551-A935-45F8-9BA1-797FC3BFE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3" t="6801" r="9679" b="47243"/>
          <a:stretch>
            <a:fillRect/>
          </a:stretch>
        </p:blipFill>
        <p:spPr bwMode="auto">
          <a:xfrm>
            <a:off x="5637213" y="4243388"/>
            <a:ext cx="4071937" cy="2513012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9EC0CF7-BF1C-4578-8D95-E8C7F0A089A9}"/>
              </a:ext>
            </a:extLst>
          </p:cNvPr>
          <p:cNvSpPr txBox="1">
            <a:spLocks noChangeArrowheads="1"/>
          </p:cNvSpPr>
          <p:nvPr/>
        </p:nvSpPr>
        <p:spPr>
          <a:xfrm>
            <a:off x="242888" y="1271588"/>
            <a:ext cx="5572125" cy="5400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Overview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Historical view: FACS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Shape Interpolation</a:t>
            </a:r>
          </a:p>
          <a:p>
            <a:pPr marL="395288" indent="-395288" eaLnBrk="0" hangingPunct="0">
              <a:spcBef>
                <a:spcPts val="600"/>
              </a:spcBef>
              <a:buClr>
                <a:srgbClr val="000000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latin typeface="Times New Roman" pitchFamily="18" charset="0"/>
                <a:cs typeface="Times New Roman" pitchFamily="18" charset="0"/>
              </a:rPr>
              <a:t>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Traditional animation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Muscle-vector 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models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+ muscles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Performance based animation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/>
              </a:rPr>
              <a:t>Summary</a:t>
            </a:r>
            <a:endParaRPr lang="zh-CN" altLang="en-US" sz="3200" b="1" dirty="0">
              <a:latin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5">
            <a:extLst>
              <a:ext uri="{FF2B5EF4-FFF2-40B4-BE49-F238E27FC236}">
                <a16:creationId xmlns:a16="http://schemas.microsoft.com/office/drawing/2014/main" id="{BFDF3D9E-2B26-4E6E-8490-764120191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41288"/>
            <a:ext cx="8242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latin typeface="Times New Roman" panose="02020603050405020304" pitchFamily="18" charset="0"/>
              </a:rPr>
              <a:t>4.5 Performance Based Animation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sp>
        <p:nvSpPr>
          <p:cNvPr id="67587" name="TextBox 6">
            <a:extLst>
              <a:ext uri="{FF2B5EF4-FFF2-40B4-BE49-F238E27FC236}">
                <a16:creationId xmlns:a16="http://schemas.microsoft.com/office/drawing/2014/main" id="{37A564A4-6AA2-41F4-A15C-061E78791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8" y="1028700"/>
            <a:ext cx="91074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 creating the keyframes by mouse is too tedious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588" name="TextBox 7">
            <a:extLst>
              <a:ext uri="{FF2B5EF4-FFF2-40B4-BE49-F238E27FC236}">
                <a16:creationId xmlns:a16="http://schemas.microsoft.com/office/drawing/2014/main" id="{7E1DA4B9-CF3C-4C59-A5F5-726184B09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8" y="1528763"/>
            <a:ext cx="8964612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animators can use interactive input devices data gloves, or 3D trackers to edit the face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589" name="TextBox 8">
            <a:extLst>
              <a:ext uri="{FF2B5EF4-FFF2-40B4-BE49-F238E27FC236}">
                <a16:creationId xmlns:a16="http://schemas.microsoft.com/office/drawing/2014/main" id="{261089CF-0A98-481C-A627-4C7B5E9C1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2528888"/>
            <a:ext cx="8723312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 mapping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various expressions are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digitized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directly from a real person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590" name="图片 1" descr="ws_3BA.tmp">
            <a:extLst>
              <a:ext uri="{FF2B5EF4-FFF2-40B4-BE49-F238E27FC236}">
                <a16:creationId xmlns:a16="http://schemas.microsoft.com/office/drawing/2014/main" id="{7536EE72-0DB2-4183-AE6F-C6A3BBC84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t="26849" r="20409" b="16612"/>
          <a:stretch>
            <a:fillRect/>
          </a:stretch>
        </p:blipFill>
        <p:spPr bwMode="auto">
          <a:xfrm>
            <a:off x="2749550" y="3600450"/>
            <a:ext cx="4494213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/>
      <p:bldP spid="67588" grpId="0"/>
      <p:bldP spid="6758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Box 5">
            <a:extLst>
              <a:ext uri="{FF2B5EF4-FFF2-40B4-BE49-F238E27FC236}">
                <a16:creationId xmlns:a16="http://schemas.microsoft.com/office/drawing/2014/main" id="{77392465-E29D-463A-8659-E3C3B2563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214313"/>
            <a:ext cx="778668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4.5.1 Photometric capturing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1" name="TextBox 6">
            <a:extLst>
              <a:ext uri="{FF2B5EF4-FFF2-40B4-BE49-F238E27FC236}">
                <a16:creationId xmlns:a16="http://schemas.microsoft.com/office/drawing/2014/main" id="{C6DF347B-1042-4CDD-9679-7B4B91F9E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1159719"/>
            <a:ext cx="850741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541338" indent="-5413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we can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capture the facial movements in real-time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2" name="TextBox 7">
            <a:extLst>
              <a:ext uri="{FF2B5EF4-FFF2-40B4-BE49-F238E27FC236}">
                <a16:creationId xmlns:a16="http://schemas.microsoft.com/office/drawing/2014/main" id="{66FFBB16-BB4D-49C7-AEE8-1D00D45CE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1659781"/>
            <a:ext cx="61214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541338" indent="-5413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Using multiple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photometric cameras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3" name="TextBox 8">
            <a:extLst>
              <a:ext uri="{FF2B5EF4-FFF2-40B4-BE49-F238E27FC236}">
                <a16:creationId xmlns:a16="http://schemas.microsoft.com/office/drawing/2014/main" id="{B5855E78-CCA6-4504-8991-A81C3C647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2159844"/>
            <a:ext cx="83915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541338" indent="-5413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latin typeface="Times New Roman" panose="02020603050405020304" pitchFamily="18" charset="0"/>
              </a:rPr>
              <a:t>Capturing the surface shape as well as the textures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grpSp>
        <p:nvGrpSpPr>
          <p:cNvPr id="68614" name="组合 12">
            <a:extLst>
              <a:ext uri="{FF2B5EF4-FFF2-40B4-BE49-F238E27FC236}">
                <a16:creationId xmlns:a16="http://schemas.microsoft.com/office/drawing/2014/main" id="{17784C48-5F96-442C-9EBF-C358FEAB7A32}"/>
              </a:ext>
            </a:extLst>
          </p:cNvPr>
          <p:cNvGrpSpPr>
            <a:grpSpLocks/>
          </p:cNvGrpSpPr>
          <p:nvPr/>
        </p:nvGrpSpPr>
        <p:grpSpPr bwMode="auto">
          <a:xfrm>
            <a:off x="171450" y="2851671"/>
            <a:ext cx="3028950" cy="4706937"/>
            <a:chOff x="385730" y="2386002"/>
            <a:chExt cx="3028936" cy="4707661"/>
          </a:xfrm>
        </p:grpSpPr>
        <p:pic>
          <p:nvPicPr>
            <p:cNvPr id="68621" name="图片 1" descr="ws_3D4.tmp">
              <a:extLst>
                <a:ext uri="{FF2B5EF4-FFF2-40B4-BE49-F238E27FC236}">
                  <a16:creationId xmlns:a16="http://schemas.microsoft.com/office/drawing/2014/main" id="{B433A191-E8D9-468E-B31B-3A0DFF90CD1E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" t="30557" r="65909" b="17039"/>
            <a:stretch>
              <a:fillRect/>
            </a:stretch>
          </p:blipFill>
          <p:spPr bwMode="auto">
            <a:xfrm>
              <a:off x="385730" y="2386002"/>
              <a:ext cx="3028936" cy="4071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2" name="TextBox 3">
              <a:extLst>
                <a:ext uri="{FF2B5EF4-FFF2-40B4-BE49-F238E27FC236}">
                  <a16:creationId xmlns:a16="http://schemas.microsoft.com/office/drawing/2014/main" id="{2922C611-DD10-428E-BF47-39F7160B3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8" y="6529406"/>
              <a:ext cx="2857520" cy="564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tabLst>
                  <a:tab pos="609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tabLst>
                  <a:tab pos="609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tabLst>
                  <a:tab pos="609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tabLst>
                  <a:tab pos="609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tabLst>
                  <a:tab pos="609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09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09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09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09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175"/>
                </a:lnSpc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Setup of cameras and projectors</a:t>
              </a:r>
              <a:endPara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615" name="组合 13">
            <a:extLst>
              <a:ext uri="{FF2B5EF4-FFF2-40B4-BE49-F238E27FC236}">
                <a16:creationId xmlns:a16="http://schemas.microsoft.com/office/drawing/2014/main" id="{CBAFA399-503F-49AA-899D-C6913B9F03E4}"/>
              </a:ext>
            </a:extLst>
          </p:cNvPr>
          <p:cNvGrpSpPr>
            <a:grpSpLocks/>
          </p:cNvGrpSpPr>
          <p:nvPr/>
        </p:nvGrpSpPr>
        <p:grpSpPr bwMode="auto">
          <a:xfrm>
            <a:off x="3171825" y="3137421"/>
            <a:ext cx="4786313" cy="4140200"/>
            <a:chOff x="3529002" y="2814630"/>
            <a:chExt cx="4786346" cy="4139781"/>
          </a:xfrm>
        </p:grpSpPr>
        <p:sp>
          <p:nvSpPr>
            <p:cNvPr id="68619" name="TextBox 4">
              <a:extLst>
                <a:ext uri="{FF2B5EF4-FFF2-40B4-BE49-F238E27FC236}">
                  <a16:creationId xmlns:a16="http://schemas.microsoft.com/office/drawing/2014/main" id="{35FE29D4-F97F-4396-BD38-52F8B4AFD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7630" y="6672282"/>
              <a:ext cx="4071966" cy="28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tabLst>
                  <a:tab pos="152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tabLst>
                  <a:tab pos="152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tabLst>
                  <a:tab pos="152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tabLst>
                  <a:tab pos="152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tabLst>
                  <a:tab pos="152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2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2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2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2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175"/>
                </a:lnSpc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Photographs from different views</a:t>
              </a:r>
              <a:endPara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8620" name="图片 1" descr="ws_3D4.tmp">
              <a:extLst>
                <a:ext uri="{FF2B5EF4-FFF2-40B4-BE49-F238E27FC236}">
                  <a16:creationId xmlns:a16="http://schemas.microsoft.com/office/drawing/2014/main" id="{FDDBBB82-CF49-4C65-BAF3-DED66CC4BCF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1" t="40669" r="15749" b="10603"/>
            <a:stretch>
              <a:fillRect/>
            </a:stretch>
          </p:blipFill>
          <p:spPr bwMode="auto">
            <a:xfrm>
              <a:off x="3529002" y="2814630"/>
              <a:ext cx="4786346" cy="378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8616" name="组合 14">
            <a:extLst>
              <a:ext uri="{FF2B5EF4-FFF2-40B4-BE49-F238E27FC236}">
                <a16:creationId xmlns:a16="http://schemas.microsoft.com/office/drawing/2014/main" id="{2BE5358F-25ED-4475-A892-449E6562BF9A}"/>
              </a:ext>
            </a:extLst>
          </p:cNvPr>
          <p:cNvGrpSpPr>
            <a:grpSpLocks/>
          </p:cNvGrpSpPr>
          <p:nvPr/>
        </p:nvGrpSpPr>
        <p:grpSpPr bwMode="auto">
          <a:xfrm>
            <a:off x="7958138" y="3780358"/>
            <a:ext cx="1925637" cy="3497263"/>
            <a:chOff x="7958158" y="3314696"/>
            <a:chExt cx="1925457" cy="3496839"/>
          </a:xfrm>
        </p:grpSpPr>
        <p:sp>
          <p:nvSpPr>
            <p:cNvPr id="68617" name="TextBox 5">
              <a:extLst>
                <a:ext uri="{FF2B5EF4-FFF2-40B4-BE49-F238E27FC236}">
                  <a16:creationId xmlns:a16="http://schemas.microsoft.com/office/drawing/2014/main" id="{5C6E57FF-CD3E-4681-86CE-6BFA600634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01100" y="6529406"/>
              <a:ext cx="874734" cy="28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175"/>
                </a:lnSpc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Mesh</a:t>
              </a:r>
              <a:endPara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8618" name="图片 1" descr="ws_3D4.tmp">
              <a:extLst>
                <a:ext uri="{FF2B5EF4-FFF2-40B4-BE49-F238E27FC236}">
                  <a16:creationId xmlns:a16="http://schemas.microsoft.com/office/drawing/2014/main" id="{E7BF41A5-7BCB-4C42-A5CB-654D6DC9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51" t="72849" r="937" b="1408"/>
            <a:stretch>
              <a:fillRect/>
            </a:stretch>
          </p:blipFill>
          <p:spPr bwMode="auto">
            <a:xfrm>
              <a:off x="7958158" y="3314696"/>
              <a:ext cx="1925457" cy="2741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/>
      <p:bldP spid="68612" grpId="0"/>
      <p:bldP spid="686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1" descr="ws_3D6.tmp">
            <a:extLst>
              <a:ext uri="{FF2B5EF4-FFF2-40B4-BE49-F238E27FC236}">
                <a16:creationId xmlns:a16="http://schemas.microsoft.com/office/drawing/2014/main" id="{A63C9DCF-CC67-47D7-AF15-829E0F77A2B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31483" r="19650" b="8272"/>
          <a:stretch>
            <a:fillRect/>
          </a:stretch>
        </p:blipFill>
        <p:spPr bwMode="auto">
          <a:xfrm>
            <a:off x="2528888" y="1457325"/>
            <a:ext cx="48958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extBox 2">
            <a:extLst>
              <a:ext uri="{FF2B5EF4-FFF2-40B4-BE49-F238E27FC236}">
                <a16:creationId xmlns:a16="http://schemas.microsoft.com/office/drawing/2014/main" id="{5A3D3D8B-5703-4548-8D86-827F439A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214313"/>
            <a:ext cx="2681288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Like this…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图片 1" descr="ws_3C4.tmp">
            <a:extLst>
              <a:ext uri="{FF2B5EF4-FFF2-40B4-BE49-F238E27FC236}">
                <a16:creationId xmlns:a16="http://schemas.microsoft.com/office/drawing/2014/main" id="{1DC9FBF3-325D-4BF2-AC03-47A09B76B25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2" b="4565"/>
          <a:stretch>
            <a:fillRect/>
          </a:stretch>
        </p:blipFill>
        <p:spPr bwMode="auto">
          <a:xfrm>
            <a:off x="314325" y="4457700"/>
            <a:ext cx="9485313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extBox 5">
            <a:extLst>
              <a:ext uri="{FF2B5EF4-FFF2-40B4-BE49-F238E27FC236}">
                <a16:creationId xmlns:a16="http://schemas.microsoft.com/office/drawing/2014/main" id="{37124891-130B-49B2-A63C-226EE9B2E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141288"/>
            <a:ext cx="835818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4.5.2 Cyberware Color Digitizer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60" name="TextBox 6">
            <a:extLst>
              <a:ext uri="{FF2B5EF4-FFF2-40B4-BE49-F238E27FC236}">
                <a16:creationId xmlns:a16="http://schemas.microsoft.com/office/drawing/2014/main" id="{BAD873F0-DD4C-427C-92D5-816D6D0B3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1243013"/>
            <a:ext cx="33115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laser range scanner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61" name="TextBox 7">
            <a:extLst>
              <a:ext uri="{FF2B5EF4-FFF2-40B4-BE49-F238E27FC236}">
                <a16:creationId xmlns:a16="http://schemas.microsoft.com/office/drawing/2014/main" id="{EDE0B523-E3D2-4281-BBED-347C6E5A9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1743075"/>
            <a:ext cx="6802437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Rotates 360 degrees around the subject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Laser stripes are projected on to the head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62" name="TextBox 8">
            <a:extLst>
              <a:ext uri="{FF2B5EF4-FFF2-40B4-BE49-F238E27FC236}">
                <a16:creationId xmlns:a16="http://schemas.microsoft.com/office/drawing/2014/main" id="{3C115F02-5C84-4C4B-ACAA-D7639F951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2955925"/>
            <a:ext cx="40909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range data is obtained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63" name="TextBox 9">
            <a:extLst>
              <a:ext uri="{FF2B5EF4-FFF2-40B4-BE49-F238E27FC236}">
                <a16:creationId xmlns:a16="http://schemas.microsoft.com/office/drawing/2014/main" id="{78305B45-41AB-446A-829C-2D8C09EB1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6675" y="3527425"/>
            <a:ext cx="83359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color texture data is obtained at the same time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/>
      <p:bldP spid="70661" grpId="0"/>
      <p:bldP spid="70662" grpId="0"/>
      <p:bldP spid="7066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图片 1" descr="ws_3C6.tmp">
            <a:extLst>
              <a:ext uri="{FF2B5EF4-FFF2-40B4-BE49-F238E27FC236}">
                <a16:creationId xmlns:a16="http://schemas.microsoft.com/office/drawing/2014/main" id="{ECBC84B9-17AE-4DC6-BF3A-9B20BDD93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t="54655" r="40906" b="12906"/>
          <a:stretch>
            <a:fillRect/>
          </a:stretch>
        </p:blipFill>
        <p:spPr bwMode="auto">
          <a:xfrm>
            <a:off x="3028950" y="4314825"/>
            <a:ext cx="4000500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Box 4">
            <a:extLst>
              <a:ext uri="{FF2B5EF4-FFF2-40B4-BE49-F238E27FC236}">
                <a16:creationId xmlns:a16="http://schemas.microsoft.com/office/drawing/2014/main" id="{546AE22D-E5A1-4F27-8677-207567656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214313"/>
            <a:ext cx="764381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 4.5.3 Procedure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4" name="TextBox 5">
            <a:extLst>
              <a:ext uri="{FF2B5EF4-FFF2-40B4-BE49-F238E27FC236}">
                <a16:creationId xmlns:a16="http://schemas.microsoft.com/office/drawing/2014/main" id="{385A7D2A-08E8-40BA-A967-A3115B58B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1925638"/>
            <a:ext cx="83375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large array of range data to a geometric surface model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685" name="TextBox 6">
            <a:extLst>
              <a:ext uri="{FF2B5EF4-FFF2-40B4-BE49-F238E27FC236}">
                <a16:creationId xmlns:a16="http://schemas.microsoft.com/office/drawing/2014/main" id="{818EA5B8-0A23-4C52-BA6E-93295C617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3211513"/>
            <a:ext cx="679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generic face mesh is fit into the range data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686" name="TextBox 4">
            <a:extLst>
              <a:ext uri="{FF2B5EF4-FFF2-40B4-BE49-F238E27FC236}">
                <a16:creationId xmlns:a16="http://schemas.microsoft.com/office/drawing/2014/main" id="{88DA1C74-49AB-4CDE-A2CC-01A6B52EA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1171575"/>
            <a:ext cx="764381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(1) A Generic Face Mesh</a:t>
            </a:r>
            <a:endParaRPr lang="zh-CN" altLang="en-US" sz="4400" b="1" dirty="0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/>
      <p:bldP spid="71685" grpId="0"/>
      <p:bldP spid="7168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图片 1" descr="ws_3C2.tmp">
            <a:extLst>
              <a:ext uri="{FF2B5EF4-FFF2-40B4-BE49-F238E27FC236}">
                <a16:creationId xmlns:a16="http://schemas.microsoft.com/office/drawing/2014/main" id="{77D09F0B-DF56-4566-9801-E8F1C4FF5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26" t="59290" r="6744" b="11052"/>
          <a:stretch>
            <a:fillRect/>
          </a:stretch>
        </p:blipFill>
        <p:spPr bwMode="auto">
          <a:xfrm>
            <a:off x="4457700" y="3886200"/>
            <a:ext cx="5110163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Box 4">
            <a:extLst>
              <a:ext uri="{FF2B5EF4-FFF2-40B4-BE49-F238E27FC236}">
                <a16:creationId xmlns:a16="http://schemas.microsoft.com/office/drawing/2014/main" id="{B40BA3BA-7973-4B88-940A-FC744A614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141288"/>
            <a:ext cx="7500937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(2) Realistic models</a:t>
            </a:r>
            <a:endParaRPr lang="zh-CN" altLang="en-US" sz="4400" b="1" dirty="0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8" name="TextBox 5">
            <a:extLst>
              <a:ext uri="{FF2B5EF4-FFF2-40B4-BE49-F238E27FC236}">
                <a16:creationId xmlns:a16="http://schemas.microsoft.com/office/drawing/2014/main" id="{AC7B4695-2548-4A9F-9C6F-5DE77DAD8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1228725"/>
            <a:ext cx="84264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want to simulate the expressions of real humans, we need to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surface of faces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709" name="TextBox 6">
            <a:extLst>
              <a:ext uri="{FF2B5EF4-FFF2-40B4-BE49-F238E27FC236}">
                <a16:creationId xmlns:a16="http://schemas.microsoft.com/office/drawing/2014/main" id="{4A408070-3C38-417C-9E03-467A2A831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2528888"/>
            <a:ext cx="3392488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89013" indent="-531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need the 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Geometry data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Texture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710" name="TextBox 7">
            <a:extLst>
              <a:ext uri="{FF2B5EF4-FFF2-40B4-BE49-F238E27FC236}">
                <a16:creationId xmlns:a16="http://schemas.microsoft.com/office/drawing/2014/main" id="{D4C4E0EF-28F3-4779-8503-F8147F17E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4529138"/>
            <a:ext cx="1576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face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8" grpId="0"/>
      <p:bldP spid="72709" grpId="0"/>
      <p:bldP spid="727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图片 1" descr="ws_3C8.tmp">
            <a:extLst>
              <a:ext uri="{FF2B5EF4-FFF2-40B4-BE49-F238E27FC236}">
                <a16:creationId xmlns:a16="http://schemas.microsoft.com/office/drawing/2014/main" id="{14F0A4F7-0CCF-435B-85FB-22A4C341673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5" t="55582" b="20322"/>
          <a:stretch>
            <a:fillRect/>
          </a:stretch>
        </p:blipFill>
        <p:spPr bwMode="auto">
          <a:xfrm>
            <a:off x="4965700" y="4030663"/>
            <a:ext cx="474345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Box 12">
            <a:extLst>
              <a:ext uri="{FF2B5EF4-FFF2-40B4-BE49-F238E27FC236}">
                <a16:creationId xmlns:a16="http://schemas.microsoft.com/office/drawing/2014/main" id="{27C48DC1-5B46-4149-92E9-4413B4F7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141288"/>
            <a:ext cx="82867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(3) Adaptation Procedure</a:t>
            </a:r>
            <a:endParaRPr lang="zh-CN" altLang="en-US" sz="4400" b="1" dirty="0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D215BB-B588-4DF8-BB27-96B9AF0BDB38}"/>
              </a:ext>
            </a:extLst>
          </p:cNvPr>
          <p:cNvGrpSpPr/>
          <p:nvPr/>
        </p:nvGrpSpPr>
        <p:grpSpPr>
          <a:xfrm>
            <a:off x="565150" y="1077913"/>
            <a:ext cx="4392613" cy="5832475"/>
            <a:chOff x="565150" y="1077913"/>
            <a:chExt cx="4392613" cy="5832475"/>
          </a:xfrm>
        </p:grpSpPr>
        <p:sp>
          <p:nvSpPr>
            <p:cNvPr id="73732" name="TextBox 13">
              <a:extLst>
                <a:ext uri="{FF2B5EF4-FFF2-40B4-BE49-F238E27FC236}">
                  <a16:creationId xmlns:a16="http://schemas.microsoft.com/office/drawing/2014/main" id="{6968CF37-6BA0-4B39-A4FF-99C4F44D7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588" y="1077913"/>
              <a:ext cx="2671762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ts val="600"/>
                </a:spcBef>
              </a:pPr>
              <a:r>
                <a:rPr lang="it-IT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1. Locate </a:t>
              </a:r>
              <a:r>
                <a:rPr lang="it-IT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nose</a:t>
              </a:r>
              <a:r>
                <a:rPr lang="it-IT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tip</a:t>
              </a:r>
            </a:p>
            <a:p>
              <a:pPr eaLnBrk="1" hangingPunct="1">
                <a:lnSpc>
                  <a:spcPct val="120000"/>
                </a:lnSpc>
                <a:spcBef>
                  <a:spcPts val="600"/>
                </a:spcBef>
              </a:pPr>
              <a:r>
                <a:rPr lang="it-IT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2. Locate </a:t>
              </a:r>
              <a:r>
                <a:rPr lang="it-IT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chin</a:t>
              </a:r>
              <a:r>
                <a:rPr lang="it-IT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tip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33" name="TextBox 14">
              <a:extLst>
                <a:ext uri="{FF2B5EF4-FFF2-40B4-BE49-F238E27FC236}">
                  <a16:creationId xmlns:a16="http://schemas.microsoft.com/office/drawing/2014/main" id="{7E4169D4-29CF-4901-8B1E-B88D7B687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588" y="2268538"/>
              <a:ext cx="3771900" cy="225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ts val="600"/>
                </a:spcBef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3. Locate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mouth</a:t>
              </a: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contour</a:t>
              </a:r>
            </a:p>
            <a:p>
              <a:pPr eaLnBrk="1" hangingPunct="1">
                <a:lnSpc>
                  <a:spcPct val="120000"/>
                </a:lnSpc>
                <a:spcBef>
                  <a:spcPts val="600"/>
                </a:spcBef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4. Locate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chin</a:t>
              </a: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contour</a:t>
              </a:r>
            </a:p>
            <a:p>
              <a:pPr eaLnBrk="1" hangingPunct="1">
                <a:lnSpc>
                  <a:spcPct val="120000"/>
                </a:lnSpc>
                <a:spcBef>
                  <a:spcPts val="600"/>
                </a:spcBef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5. Locate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ears</a:t>
              </a:r>
            </a:p>
            <a:p>
              <a:pPr eaLnBrk="1" hangingPunct="1">
                <a:lnSpc>
                  <a:spcPct val="120000"/>
                </a:lnSpc>
                <a:spcBef>
                  <a:spcPts val="600"/>
                </a:spcBef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6. Locate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eyes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34" name="TextBox 15">
              <a:extLst>
                <a:ext uri="{FF2B5EF4-FFF2-40B4-BE49-F238E27FC236}">
                  <a16:creationId xmlns:a16="http://schemas.microsoft.com/office/drawing/2014/main" id="{92505E3F-E2D2-4271-B225-73BA7901D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588" y="4675188"/>
              <a:ext cx="3681412" cy="165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ts val="600"/>
                </a:spcBef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7. Activate spring forces</a:t>
              </a:r>
            </a:p>
            <a:p>
              <a:pPr eaLnBrk="1" hangingPunct="1">
                <a:lnSpc>
                  <a:spcPct val="120000"/>
                </a:lnSpc>
                <a:spcBef>
                  <a:spcPts val="600"/>
                </a:spcBef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8. Adapt hair mesh</a:t>
              </a:r>
            </a:p>
            <a:p>
              <a:pPr eaLnBrk="1" hangingPunct="1">
                <a:lnSpc>
                  <a:spcPct val="120000"/>
                </a:lnSpc>
                <a:spcBef>
                  <a:spcPts val="600"/>
                </a:spcBef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9. Adapt body mesh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35" name="TextBox 16">
              <a:extLst>
                <a:ext uri="{FF2B5EF4-FFF2-40B4-BE49-F238E27FC236}">
                  <a16:creationId xmlns:a16="http://schemas.microsoft.com/office/drawing/2014/main" id="{7D683DB2-F643-4E49-81F2-E049722ADE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150" y="6438900"/>
              <a:ext cx="43926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ts val="6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10. Store texture coordinates</a:t>
              </a: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73736" name="图片 1" descr="ws_3C8.tmp">
            <a:extLst>
              <a:ext uri="{FF2B5EF4-FFF2-40B4-BE49-F238E27FC236}">
                <a16:creationId xmlns:a16="http://schemas.microsoft.com/office/drawing/2014/main" id="{9BF8A922-FEC3-4F69-B122-FDB98CCBE4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9" t="22215" r="3706" b="45345"/>
          <a:stretch>
            <a:fillRect/>
          </a:stretch>
        </p:blipFill>
        <p:spPr bwMode="auto">
          <a:xfrm>
            <a:off x="5389563" y="1149350"/>
            <a:ext cx="3960812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图片 1" descr="ws_3D0.tmp">
            <a:extLst>
              <a:ext uri="{FF2B5EF4-FFF2-40B4-BE49-F238E27FC236}">
                <a16:creationId xmlns:a16="http://schemas.microsoft.com/office/drawing/2014/main" id="{2CB048F0-12DB-4E13-AED4-A16CA0ADD9A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t="16653" r="53857" b="43584"/>
          <a:stretch>
            <a:fillRect/>
          </a:stretch>
        </p:blipFill>
        <p:spPr bwMode="auto">
          <a:xfrm>
            <a:off x="2886075" y="957263"/>
            <a:ext cx="395605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Box 2">
            <a:extLst>
              <a:ext uri="{FF2B5EF4-FFF2-40B4-BE49-F238E27FC236}">
                <a16:creationId xmlns:a16="http://schemas.microsoft.com/office/drawing/2014/main" id="{176F0EC7-A1F1-41F7-9F16-97DDAA56B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88925"/>
            <a:ext cx="8572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(4) From Lee and Terzopoulos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4756" name="图片 1" descr="ws_3D0.tmp">
            <a:extLst>
              <a:ext uri="{FF2B5EF4-FFF2-40B4-BE49-F238E27FC236}">
                <a16:creationId xmlns:a16="http://schemas.microsoft.com/office/drawing/2014/main" id="{13898A77-45AD-4C53-BE82-BB747D985B77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1" t="57111"/>
          <a:stretch>
            <a:fillRect/>
          </a:stretch>
        </p:blipFill>
        <p:spPr bwMode="auto">
          <a:xfrm>
            <a:off x="1671638" y="4100513"/>
            <a:ext cx="5992812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组合 7">
            <a:extLst>
              <a:ext uri="{FF2B5EF4-FFF2-40B4-BE49-F238E27FC236}">
                <a16:creationId xmlns:a16="http://schemas.microsoft.com/office/drawing/2014/main" id="{3E5FAAD1-70B8-43E2-B22D-5B8658B03CA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9288" y="2886075"/>
            <a:ext cx="8880475" cy="3929063"/>
            <a:chOff x="982778" y="3165475"/>
            <a:chExt cx="8137525" cy="3600450"/>
          </a:xfrm>
        </p:grpSpPr>
        <p:pic>
          <p:nvPicPr>
            <p:cNvPr id="75781" name="图片 1" descr="ws_3D8.tmp">
              <a:extLst>
                <a:ext uri="{FF2B5EF4-FFF2-40B4-BE49-F238E27FC236}">
                  <a16:creationId xmlns:a16="http://schemas.microsoft.com/office/drawing/2014/main" id="{36B2AD27-52DD-4C98-AFC4-24A8007214E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2" t="45386" r="8263" b="8272"/>
            <a:stretch>
              <a:fillRect/>
            </a:stretch>
          </p:blipFill>
          <p:spPr bwMode="auto">
            <a:xfrm>
              <a:off x="982778" y="3165475"/>
              <a:ext cx="8137525" cy="360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82" name="TextBox 2">
              <a:extLst>
                <a:ext uri="{FF2B5EF4-FFF2-40B4-BE49-F238E27FC236}">
                  <a16:creationId xmlns:a16="http://schemas.microsoft.com/office/drawing/2014/main" id="{A1301BB5-42AC-43ED-9D8F-2104C2C96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8575" y="4352925"/>
              <a:ext cx="142716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125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Animation</a:t>
              </a:r>
              <a:endParaRPr lang="zh-CN" altLang="en-US" sz="26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783" name="TextBox 3">
              <a:extLst>
                <a:ext uri="{FF2B5EF4-FFF2-40B4-BE49-F238E27FC236}">
                  <a16:creationId xmlns:a16="http://schemas.microsoft.com/office/drawing/2014/main" id="{5CFA122F-0DAE-4B65-936F-D1F6BBEA2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275263"/>
              <a:ext cx="925513" cy="769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875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Source</a:t>
              </a:r>
            </a:p>
            <a:p>
              <a:pPr eaLnBrk="1" hangingPunct="1">
                <a:lnSpc>
                  <a:spcPts val="3125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model</a:t>
              </a:r>
              <a:endParaRPr lang="zh-CN" altLang="en-US" sz="26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784" name="TextBox 4">
              <a:extLst>
                <a:ext uri="{FF2B5EF4-FFF2-40B4-BE49-F238E27FC236}">
                  <a16:creationId xmlns:a16="http://schemas.microsoft.com/office/drawing/2014/main" id="{119D865B-1374-4610-B26F-7FC0BC24D0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9288" y="5110163"/>
              <a:ext cx="839787" cy="769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875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Target</a:t>
              </a:r>
            </a:p>
            <a:p>
              <a:pPr eaLnBrk="1" hangingPunct="1">
                <a:lnSpc>
                  <a:spcPts val="3125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model</a:t>
              </a:r>
              <a:endParaRPr lang="zh-CN" altLang="en-US" sz="1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5779" name="TextBox 2">
            <a:extLst>
              <a:ext uri="{FF2B5EF4-FFF2-40B4-BE49-F238E27FC236}">
                <a16:creationId xmlns:a16="http://schemas.microsoft.com/office/drawing/2014/main" id="{F7C26D1D-55DB-48AC-BF59-9BA3FCDB2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114300"/>
            <a:ext cx="764381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4.5.4 Expression Cloning</a:t>
            </a:r>
            <a:endParaRPr lang="en-US" altLang="zh-CN" sz="4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780" name="TextBox 2">
            <a:extLst>
              <a:ext uri="{FF2B5EF4-FFF2-40B4-BE49-F238E27FC236}">
                <a16:creationId xmlns:a16="http://schemas.microsoft.com/office/drawing/2014/main" id="{9F0CE601-1CF1-40FD-A764-2B37F7AE8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8" y="1171575"/>
            <a:ext cx="9386887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So we can capture the movements of the face</a:t>
            </a:r>
          </a:p>
          <a:p>
            <a:pPr eaLnBrk="1" hangingPunct="1">
              <a:lnSpc>
                <a:spcPts val="3875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Let’s use such data to control the faces of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other characters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14A3D2A-9B1A-4BAA-BBA7-972044E1B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7263" y="100013"/>
            <a:ext cx="8816975" cy="795337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1.5 The skull</a:t>
            </a:r>
          </a:p>
        </p:txBody>
      </p:sp>
      <p:sp>
        <p:nvSpPr>
          <p:cNvPr id="22531" name="Rectangle 6">
            <a:extLst>
              <a:ext uri="{FF2B5EF4-FFF2-40B4-BE49-F238E27FC236}">
                <a16:creationId xmlns:a16="http://schemas.microsoft.com/office/drawing/2014/main" id="{88EE29BD-2C9D-4A66-A49F-36A9B7552F9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76213" y="1841500"/>
            <a:ext cx="5281612" cy="333966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Unlike most of the body, the face only has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single joint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 other expression is due to computer-unfriendly soft tissues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Can be treated as a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rigid body</a:t>
            </a:r>
          </a:p>
        </p:txBody>
      </p:sp>
      <p:pic>
        <p:nvPicPr>
          <p:cNvPr id="22532" name="Picture 7">
            <a:extLst>
              <a:ext uri="{FF2B5EF4-FFF2-40B4-BE49-F238E27FC236}">
                <a16:creationId xmlns:a16="http://schemas.microsoft.com/office/drawing/2014/main" id="{AB44969F-6F2E-4849-B9D9-87F75F8B9B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100263"/>
            <a:ext cx="4029075" cy="3340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2">
            <a:extLst>
              <a:ext uri="{FF2B5EF4-FFF2-40B4-BE49-F238E27FC236}">
                <a16:creationId xmlns:a16="http://schemas.microsoft.com/office/drawing/2014/main" id="{ED24ACCB-3772-44DC-8F8F-48465470A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3" y="214313"/>
            <a:ext cx="74882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>
                <a:latin typeface="Times New Roman" panose="02020603050405020304" pitchFamily="18" charset="0"/>
                <a:cs typeface="Times New Roman" panose="02020603050405020304" pitchFamily="18" charset="0"/>
              </a:rPr>
              <a:t>	(1) </a:t>
            </a: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US" altLang="zh-CN" sz="4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803" name="TextBox 2">
            <a:extLst>
              <a:ext uri="{FF2B5EF4-FFF2-40B4-BE49-F238E27FC236}">
                <a16:creationId xmlns:a16="http://schemas.microsoft.com/office/drawing/2014/main" id="{2B16B53A-DBA6-4DDA-B2F6-4C1D09F64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1314450"/>
            <a:ext cx="8715375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76200" algn="l"/>
                <a:tab pos="419100" algn="l"/>
                <a:tab pos="3162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6200" algn="l"/>
                <a:tab pos="419100" algn="l"/>
                <a:tab pos="3162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6200" algn="l"/>
                <a:tab pos="419100" algn="l"/>
                <a:tab pos="3162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6200" algn="l"/>
                <a:tab pos="419100" algn="l"/>
                <a:tab pos="3162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6200" algn="l"/>
                <a:tab pos="419100" algn="l"/>
                <a:tab pos="3162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" algn="l"/>
                <a:tab pos="419100" algn="l"/>
                <a:tab pos="3162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" algn="l"/>
                <a:tab pos="419100" algn="l"/>
                <a:tab pos="3162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" algn="l"/>
                <a:tab pos="419100" algn="l"/>
                <a:tab pos="3162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" algn="l"/>
                <a:tab pos="419100" algn="l"/>
                <a:tab pos="3162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We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cannot directly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use the movements of the face, as the face shape can be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different</a:t>
            </a:r>
          </a:p>
        </p:txBody>
      </p:sp>
      <p:grpSp>
        <p:nvGrpSpPr>
          <p:cNvPr id="76804" name="组合 7">
            <a:extLst>
              <a:ext uri="{FF2B5EF4-FFF2-40B4-BE49-F238E27FC236}">
                <a16:creationId xmlns:a16="http://schemas.microsoft.com/office/drawing/2014/main" id="{094C277A-062D-4261-BB64-FA2961EB951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9288" y="2886075"/>
            <a:ext cx="8880475" cy="3929063"/>
            <a:chOff x="982778" y="3165475"/>
            <a:chExt cx="8137525" cy="3600450"/>
          </a:xfrm>
        </p:grpSpPr>
        <p:pic>
          <p:nvPicPr>
            <p:cNvPr id="76805" name="图片 1" descr="ws_3D8.tmp">
              <a:extLst>
                <a:ext uri="{FF2B5EF4-FFF2-40B4-BE49-F238E27FC236}">
                  <a16:creationId xmlns:a16="http://schemas.microsoft.com/office/drawing/2014/main" id="{15F4EF0F-309D-4A0C-A36A-A24A5C4BCC23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2" t="45386" r="8263" b="8272"/>
            <a:stretch>
              <a:fillRect/>
            </a:stretch>
          </p:blipFill>
          <p:spPr bwMode="auto">
            <a:xfrm>
              <a:off x="982778" y="3165475"/>
              <a:ext cx="8137525" cy="360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06" name="TextBox 2">
              <a:extLst>
                <a:ext uri="{FF2B5EF4-FFF2-40B4-BE49-F238E27FC236}">
                  <a16:creationId xmlns:a16="http://schemas.microsoft.com/office/drawing/2014/main" id="{DB4E8C15-7511-4FD8-B4A4-9BAA72ECF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8575" y="4352925"/>
              <a:ext cx="142716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6200" algn="l"/>
                  <a:tab pos="419100" algn="l"/>
                  <a:tab pos="172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125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Animation</a:t>
              </a:r>
              <a:endParaRPr lang="zh-CN" altLang="en-US" sz="26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07" name="TextBox 3">
              <a:extLst>
                <a:ext uri="{FF2B5EF4-FFF2-40B4-BE49-F238E27FC236}">
                  <a16:creationId xmlns:a16="http://schemas.microsoft.com/office/drawing/2014/main" id="{74F613EC-621A-4ACF-AAA8-334C2B53C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275263"/>
              <a:ext cx="925513" cy="769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875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Source</a:t>
              </a:r>
            </a:p>
            <a:p>
              <a:pPr eaLnBrk="1" hangingPunct="1">
                <a:lnSpc>
                  <a:spcPts val="3125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model</a:t>
              </a:r>
              <a:endParaRPr lang="zh-CN" altLang="en-US" sz="26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08" name="TextBox 4">
              <a:extLst>
                <a:ext uri="{FF2B5EF4-FFF2-40B4-BE49-F238E27FC236}">
                  <a16:creationId xmlns:a16="http://schemas.microsoft.com/office/drawing/2014/main" id="{D0CCB6C0-3AAD-4462-B06F-4208F24A5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9288" y="5110163"/>
              <a:ext cx="839787" cy="769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96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875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Target</a:t>
              </a:r>
            </a:p>
            <a:p>
              <a:pPr eaLnBrk="1" hangingPunct="1">
                <a:lnSpc>
                  <a:spcPts val="3125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model</a:t>
              </a:r>
              <a:endParaRPr lang="zh-CN" altLang="en-US" sz="1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图片 1" descr="ws_3DC.tmp">
            <a:extLst>
              <a:ext uri="{FF2B5EF4-FFF2-40B4-BE49-F238E27FC236}">
                <a16:creationId xmlns:a16="http://schemas.microsoft.com/office/drawing/2014/main" id="{986B446C-0969-4F62-AD9E-801CB76454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8" t="24995" r="15854" b="13834"/>
          <a:stretch>
            <a:fillRect/>
          </a:stretch>
        </p:blipFill>
        <p:spPr bwMode="auto">
          <a:xfrm>
            <a:off x="1504950" y="1522413"/>
            <a:ext cx="6953250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TextBox 2">
            <a:extLst>
              <a:ext uri="{FF2B5EF4-FFF2-40B4-BE49-F238E27FC236}">
                <a16:creationId xmlns:a16="http://schemas.microsoft.com/office/drawing/2014/main" id="{80F6626D-901A-4891-BA66-E0B5B3427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14313"/>
            <a:ext cx="8501063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(2) Expression Cloning Outline</a:t>
            </a:r>
            <a:endParaRPr lang="zh-CN" altLang="en-US" sz="4400" b="1" dirty="0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28" name="TextBox 3">
            <a:extLst>
              <a:ext uri="{FF2B5EF4-FFF2-40B4-BE49-F238E27FC236}">
                <a16:creationId xmlns:a16="http://schemas.microsoft.com/office/drawing/2014/main" id="{5B01B805-319A-4FB1-AD19-9E319B033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1149350"/>
            <a:ext cx="1779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38"/>
              </a:lnSpc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Source model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29" name="TextBox 4">
            <a:extLst>
              <a:ext uri="{FF2B5EF4-FFF2-40B4-BE49-F238E27FC236}">
                <a16:creationId xmlns:a16="http://schemas.microsoft.com/office/drawing/2014/main" id="{24208B06-F5DC-445C-A40F-AF4B0D127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6513" y="1077913"/>
            <a:ext cx="1739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38"/>
              </a:lnSpc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Target model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30" name="TextBox 5">
            <a:extLst>
              <a:ext uri="{FF2B5EF4-FFF2-40B4-BE49-F238E27FC236}">
                <a16:creationId xmlns:a16="http://schemas.microsoft.com/office/drawing/2014/main" id="{A37DE22D-EC99-4385-9F79-820DC9B35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3203575"/>
            <a:ext cx="2357437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2213"/>
              </a:lnSpc>
            </a:pPr>
            <a:r>
              <a:rPr lang="en-US" altLang="zh-CN" sz="2000" b="1">
                <a:latin typeface="Times New Roman" panose="02020603050405020304" pitchFamily="18" charset="0"/>
              </a:rPr>
              <a:t>Motion capture data or any animation mechanism</a:t>
            </a: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77831" name="TextBox 6">
            <a:extLst>
              <a:ext uri="{FF2B5EF4-FFF2-40B4-BE49-F238E27FC236}">
                <a16:creationId xmlns:a16="http://schemas.microsoft.com/office/drawing/2014/main" id="{C10DC325-D6FB-4739-9BD9-5EB130D32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4243388"/>
            <a:ext cx="153511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2213"/>
              </a:lnSpc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Vertex</a:t>
            </a:r>
          </a:p>
          <a:p>
            <a:pPr algn="ctr" eaLnBrk="1" hangingPunct="1">
              <a:lnSpc>
                <a:spcPts val="2400"/>
              </a:lnSpc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displacements</a:t>
            </a:r>
          </a:p>
        </p:txBody>
      </p:sp>
      <p:sp>
        <p:nvSpPr>
          <p:cNvPr id="77832" name="TextBox 7">
            <a:extLst>
              <a:ext uri="{FF2B5EF4-FFF2-40B4-BE49-F238E27FC236}">
                <a16:creationId xmlns:a16="http://schemas.microsoft.com/office/drawing/2014/main" id="{1C5F46B5-C389-4433-9E58-0ECED67E5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5424488"/>
            <a:ext cx="174307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Motion transfer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33" name="TextBox 8">
            <a:extLst>
              <a:ext uri="{FF2B5EF4-FFF2-40B4-BE49-F238E27FC236}">
                <a16:creationId xmlns:a16="http://schemas.microsoft.com/office/drawing/2014/main" id="{BF326645-8E7D-4272-B1DD-B2348824E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4029075"/>
            <a:ext cx="2095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Cloned expressions</a:t>
            </a:r>
          </a:p>
        </p:txBody>
      </p:sp>
      <p:sp>
        <p:nvSpPr>
          <p:cNvPr id="77834" name="TextBox 5">
            <a:extLst>
              <a:ext uri="{FF2B5EF4-FFF2-40B4-BE49-F238E27FC236}">
                <a16:creationId xmlns:a16="http://schemas.microsoft.com/office/drawing/2014/main" id="{6771F155-8FD4-4987-BB2E-15253205F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400" y="2814638"/>
            <a:ext cx="2413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65100" algn="l"/>
                <a:tab pos="2044700" algn="l"/>
                <a:tab pos="3124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/>
              <a:t>	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Dense surface Deform  correspondences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35" name="TextBox 6">
            <a:extLst>
              <a:ext uri="{FF2B5EF4-FFF2-40B4-BE49-F238E27FC236}">
                <a16:creationId xmlns:a16="http://schemas.microsoft.com/office/drawing/2014/main" id="{CCAB1E9C-A7DF-4494-A46C-98E97DD49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5" y="6958013"/>
            <a:ext cx="212090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8300" algn="l"/>
                <a:tab pos="635000" algn="l"/>
                <a:tab pos="101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Source animation</a:t>
            </a:r>
            <a:endParaRPr lang="zh-CN" altLang="en-US" sz="22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36" name="TextBox 8">
            <a:extLst>
              <a:ext uri="{FF2B5EF4-FFF2-40B4-BE49-F238E27FC236}">
                <a16:creationId xmlns:a16="http://schemas.microsoft.com/office/drawing/2014/main" id="{32A3AF82-FAE4-4F3D-8E20-7F4EA6A03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100" y="6886575"/>
            <a:ext cx="208280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9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213"/>
              </a:lnSpc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Target animation</a:t>
            </a:r>
            <a:endParaRPr lang="zh-CN" altLang="en-US" sz="22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7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/>
      <p:bldP spid="77829" grpId="0"/>
      <p:bldP spid="77835" grpId="0"/>
      <p:bldP spid="7783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Box 4">
            <a:extLst>
              <a:ext uri="{FF2B5EF4-FFF2-40B4-BE49-F238E27FC236}">
                <a16:creationId xmlns:a16="http://schemas.microsoft.com/office/drawing/2014/main" id="{BBACE1A6-37C0-4D18-9B3E-95C8AECFE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214313"/>
            <a:ext cx="86439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139700" algn="l"/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39700" algn="l"/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39700" algn="l"/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39700" algn="l"/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39700" algn="l"/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9700" algn="l"/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Animation Creation</a:t>
            </a:r>
            <a:endParaRPr lang="zh-CN" altLang="en-US" sz="4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51" name="TextBox 4">
            <a:extLst>
              <a:ext uri="{FF2B5EF4-FFF2-40B4-BE49-F238E27FC236}">
                <a16:creationId xmlns:a16="http://schemas.microsoft.com/office/drawing/2014/main" id="{F3992CB8-BDE5-4043-816F-E593DE7FC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100138"/>
            <a:ext cx="8858250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541338" indent="-541338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8538" indent="-541338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any existing facial animation method</a:t>
            </a:r>
          </a:p>
          <a:p>
            <a:pPr eaLnBrk="1" hangingPunct="1">
              <a:lnSpc>
                <a:spcPts val="3575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capture data</a:t>
            </a:r>
          </a:p>
          <a:p>
            <a:pPr lvl="1" eaLnBrk="1" hangingPunct="1">
              <a:lnSpc>
                <a:spcPts val="3113"/>
              </a:lnSpc>
              <a:buSzPct val="7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also be hand made expressions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8852" name="组合 8">
            <a:extLst>
              <a:ext uri="{FF2B5EF4-FFF2-40B4-BE49-F238E27FC236}">
                <a16:creationId xmlns:a16="http://schemas.microsoft.com/office/drawing/2014/main" id="{09820915-8CB3-4107-90C8-CD511BA36B4F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3144838"/>
            <a:ext cx="8913812" cy="3741737"/>
            <a:chOff x="385730" y="2814630"/>
            <a:chExt cx="8913859" cy="3742307"/>
          </a:xfrm>
        </p:grpSpPr>
        <p:pic>
          <p:nvPicPr>
            <p:cNvPr id="78853" name="图片 1" descr="ws_3DE.tmp">
              <a:extLst>
                <a:ext uri="{FF2B5EF4-FFF2-40B4-BE49-F238E27FC236}">
                  <a16:creationId xmlns:a16="http://schemas.microsoft.com/office/drawing/2014/main" id="{0717D829-6B20-4341-89B1-51AC3F18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DDDDDD"/>
                </a:clrFrom>
                <a:clrTo>
                  <a:srgbClr val="DDDD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4" t="50948" r="17372" b="17540"/>
            <a:stretch>
              <a:fillRect/>
            </a:stretch>
          </p:blipFill>
          <p:spPr bwMode="auto">
            <a:xfrm>
              <a:off x="385730" y="2814630"/>
              <a:ext cx="8882478" cy="3357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54" name="TextBox 5">
              <a:extLst>
                <a:ext uri="{FF2B5EF4-FFF2-40B4-BE49-F238E27FC236}">
                  <a16:creationId xmlns:a16="http://schemas.microsoft.com/office/drawing/2014/main" id="{3E83729E-D652-43D5-8EBF-085874031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8853" y="6172216"/>
              <a:ext cx="1841851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000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Source model</a:t>
              </a:r>
              <a:endParaRPr lang="zh-CN" altLang="en-US" sz="26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55" name="TextBox 6">
              <a:extLst>
                <a:ext uri="{FF2B5EF4-FFF2-40B4-BE49-F238E27FC236}">
                  <a16:creationId xmlns:a16="http://schemas.microsoft.com/office/drawing/2014/main" id="{B664D833-64B5-4033-A1FA-37F6E265B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8026" y="6172216"/>
              <a:ext cx="2341563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875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Source animation</a:t>
              </a:r>
              <a:endParaRPr lang="zh-CN" altLang="en-US" sz="26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56" name="TextBox 5">
              <a:extLst>
                <a:ext uri="{FF2B5EF4-FFF2-40B4-BE49-F238E27FC236}">
                  <a16:creationId xmlns:a16="http://schemas.microsoft.com/office/drawing/2014/main" id="{6AB91056-CF5F-40E4-9FBB-A5BC8A260F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730" y="6172216"/>
              <a:ext cx="268342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000"/>
                </a:lnSpc>
              </a:pPr>
              <a:r>
                <a:rPr lang="en-US" altLang="zh-CN" sz="2600">
                  <a:solidFill>
                    <a:srgbClr val="000000"/>
                  </a:solidFill>
                  <a:latin typeface="Times New Roman" panose="02020603050405020304" pitchFamily="18" charset="0"/>
                </a:rPr>
                <a:t>Motion capture data</a:t>
              </a:r>
              <a:endParaRPr lang="zh-CN" altLang="en-US" sz="1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图片 1" descr="ws_3E0.tmp">
            <a:extLst>
              <a:ext uri="{FF2B5EF4-FFF2-40B4-BE49-F238E27FC236}">
                <a16:creationId xmlns:a16="http://schemas.microsoft.com/office/drawing/2014/main" id="{2B68F959-A51A-4A21-B04E-0D4108A1604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8" t="34264" r="25723"/>
          <a:stretch>
            <a:fillRect/>
          </a:stretch>
        </p:blipFill>
        <p:spPr bwMode="auto">
          <a:xfrm>
            <a:off x="6529388" y="1243013"/>
            <a:ext cx="2571750" cy="553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Box 3">
            <a:extLst>
              <a:ext uri="{FF2B5EF4-FFF2-40B4-BE49-F238E27FC236}">
                <a16:creationId xmlns:a16="http://schemas.microsoft.com/office/drawing/2014/main" id="{8D5AB7F9-436A-4B75-9AE0-CDE7AB992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8" y="141288"/>
            <a:ext cx="919003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3200" b="1">
                <a:solidFill>
                  <a:srgbClr val="333333"/>
                </a:solidFill>
                <a:latin typeface="Times New Roman" panose="02020603050405020304" pitchFamily="18" charset="0"/>
              </a:rPr>
              <a:t>(4) Mapping the original face mesh to the target face</a:t>
            </a:r>
            <a:endParaRPr lang="zh-CN" altLang="en-US" sz="32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91B71E3-43B3-48DE-B13F-B245FFD79923}"/>
              </a:ext>
            </a:extLst>
          </p:cNvPr>
          <p:cNvGrpSpPr/>
          <p:nvPr/>
        </p:nvGrpSpPr>
        <p:grpSpPr>
          <a:xfrm>
            <a:off x="814388" y="1528763"/>
            <a:ext cx="5500687" cy="3675062"/>
            <a:chOff x="814388" y="1528763"/>
            <a:chExt cx="5500687" cy="3675062"/>
          </a:xfrm>
        </p:grpSpPr>
        <p:sp>
          <p:nvSpPr>
            <p:cNvPr id="79876" name="TextBox 5">
              <a:extLst>
                <a:ext uri="{FF2B5EF4-FFF2-40B4-BE49-F238E27FC236}">
                  <a16:creationId xmlns:a16="http://schemas.microsoft.com/office/drawing/2014/main" id="{1F963771-191C-4C04-9838-0F3117694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388" y="1528763"/>
              <a:ext cx="5500687" cy="1033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Specify some corresponding points on the target  face, such as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877" name="TextBox 6">
              <a:extLst>
                <a:ext uri="{FF2B5EF4-FFF2-40B4-BE49-F238E27FC236}">
                  <a16:creationId xmlns:a16="http://schemas.microsoft.com/office/drawing/2014/main" id="{827BDE9D-8B63-4B0D-BC2C-2D62100F0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250" y="3230563"/>
              <a:ext cx="16986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447675" indent="-447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Nose tip</a:t>
              </a: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878" name="TextBox 7">
              <a:extLst>
                <a:ext uri="{FF2B5EF4-FFF2-40B4-BE49-F238E27FC236}">
                  <a16:creationId xmlns:a16="http://schemas.microsoft.com/office/drawing/2014/main" id="{11733126-50F2-4175-979A-5AFB23448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250" y="3686175"/>
              <a:ext cx="221456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447675" indent="-447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Eye sockets</a:t>
              </a: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879" name="TextBox 8">
              <a:extLst>
                <a:ext uri="{FF2B5EF4-FFF2-40B4-BE49-F238E27FC236}">
                  <a16:creationId xmlns:a16="http://schemas.microsoft.com/office/drawing/2014/main" id="{9D1017F1-3EFE-4362-80B2-564BB2AB97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250" y="4214813"/>
              <a:ext cx="2844800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447675" indent="-447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Lip contact line</a:t>
              </a: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Chin, etc</a:t>
              </a: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图片 1" descr="ws_3E2.tmp">
            <a:extLst>
              <a:ext uri="{FF2B5EF4-FFF2-40B4-BE49-F238E27FC236}">
                <a16:creationId xmlns:a16="http://schemas.microsoft.com/office/drawing/2014/main" id="{ED227081-75E4-4CE6-96F0-905C680F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3" t="80403" r="15338"/>
          <a:stretch>
            <a:fillRect/>
          </a:stretch>
        </p:blipFill>
        <p:spPr bwMode="auto">
          <a:xfrm>
            <a:off x="1028700" y="5505450"/>
            <a:ext cx="7929563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TextBox 5">
            <a:extLst>
              <a:ext uri="{FF2B5EF4-FFF2-40B4-BE49-F238E27FC236}">
                <a16:creationId xmlns:a16="http://schemas.microsoft.com/office/drawing/2014/main" id="{D46C2B57-9F3D-4310-9216-83C12C5B9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25" y="141288"/>
            <a:ext cx="86772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(5) Automatic dense correspondence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0" name="TextBox 6">
            <a:extLst>
              <a:ext uri="{FF2B5EF4-FFF2-40B4-BE49-F238E27FC236}">
                <a16:creationId xmlns:a16="http://schemas.microsoft.com/office/drawing/2014/main" id="{367A2F96-C01D-450D-99A9-C6134BCD2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028700"/>
            <a:ext cx="90011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541338" indent="-5413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The source model is deformed to the target model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1" name="TextBox 7">
            <a:extLst>
              <a:ext uri="{FF2B5EF4-FFF2-40B4-BE49-F238E27FC236}">
                <a16:creationId xmlns:a16="http://schemas.microsoft.com/office/drawing/2014/main" id="{175318BA-A0E4-41AF-B81E-6F2571A28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600200"/>
            <a:ext cx="892968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541338" indent="-5413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The corresponding points are used to find the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dense correspondence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2" name="TextBox 8">
            <a:extLst>
              <a:ext uri="{FF2B5EF4-FFF2-40B4-BE49-F238E27FC236}">
                <a16:creationId xmlns:a16="http://schemas.microsoft.com/office/drawing/2014/main" id="{C0EE862F-3298-406B-A5F8-C40CF9949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2600325"/>
            <a:ext cx="878681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541338" indent="-5413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Finally, the source model is fitted to the target model by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cylindrical projection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0903" name="图片 1" descr="ws_3E2.tmp">
            <a:extLst>
              <a:ext uri="{FF2B5EF4-FFF2-40B4-BE49-F238E27FC236}">
                <a16:creationId xmlns:a16="http://schemas.microsoft.com/office/drawing/2014/main" id="{DD1D2789-0AA4-46E7-B0F0-A07857504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0" t="55324" r="13576" b="23276"/>
          <a:stretch>
            <a:fillRect/>
          </a:stretch>
        </p:blipFill>
        <p:spPr bwMode="auto">
          <a:xfrm>
            <a:off x="957263" y="3622675"/>
            <a:ext cx="8143875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/>
      <p:bldP spid="80901" grpId="0"/>
      <p:bldP spid="8090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图片 1" descr="ws_3E4.tmp">
            <a:extLst>
              <a:ext uri="{FF2B5EF4-FFF2-40B4-BE49-F238E27FC236}">
                <a16:creationId xmlns:a16="http://schemas.microsoft.com/office/drawing/2014/main" id="{D9228D23-9CEA-476B-8493-42851622B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2" t="67195" r="10539" b="4565"/>
          <a:stretch>
            <a:fillRect/>
          </a:stretch>
        </p:blipFill>
        <p:spPr bwMode="auto">
          <a:xfrm>
            <a:off x="1671638" y="4386263"/>
            <a:ext cx="6572250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TextBox 5">
            <a:extLst>
              <a:ext uri="{FF2B5EF4-FFF2-40B4-BE49-F238E27FC236}">
                <a16:creationId xmlns:a16="http://schemas.microsoft.com/office/drawing/2014/main" id="{06D4BA7E-722C-48C3-93A5-9D39BDF85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100013"/>
            <a:ext cx="8072437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(6) Radial Basis Functions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3D2EAE-B626-45D9-A7DF-139CE99D4983}"/>
              </a:ext>
            </a:extLst>
          </p:cNvPr>
          <p:cNvGrpSpPr/>
          <p:nvPr/>
        </p:nvGrpSpPr>
        <p:grpSpPr>
          <a:xfrm>
            <a:off x="957263" y="1100138"/>
            <a:ext cx="8715375" cy="3124200"/>
            <a:chOff x="957263" y="1100138"/>
            <a:chExt cx="8715375" cy="3124200"/>
          </a:xfrm>
        </p:grpSpPr>
        <p:sp>
          <p:nvSpPr>
            <p:cNvPr id="81924" name="TextBox 8">
              <a:extLst>
                <a:ext uri="{FF2B5EF4-FFF2-40B4-BE49-F238E27FC236}">
                  <a16:creationId xmlns:a16="http://schemas.microsoft.com/office/drawing/2014/main" id="{CF8E9A60-A163-47C5-8F1F-CCAC43A54E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263" y="1100138"/>
              <a:ext cx="8715375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447675" indent="-447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Radial Basis Functions (RBF) </a:t>
              </a: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are often used to create a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mapping</a:t>
              </a: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for a given data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925" name="TextBox 9">
              <a:extLst>
                <a:ext uri="{FF2B5EF4-FFF2-40B4-BE49-F238E27FC236}">
                  <a16:creationId xmlns:a16="http://schemas.microsoft.com/office/drawing/2014/main" id="{89B6583F-1318-44DD-93FC-1044419F4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050" y="2312988"/>
              <a:ext cx="67246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54013" indent="-3540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575"/>
                </a:lnSpc>
                <a:buFont typeface="Wingdings" panose="05000000000000000000" pitchFamily="2" charset="2"/>
                <a:buChar char="Ø"/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Input  x_i     Output y_i   (i = 0, 1, …, n-1)</a:t>
              </a: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926" name="TextBox 10">
              <a:extLst>
                <a:ext uri="{FF2B5EF4-FFF2-40B4-BE49-F238E27FC236}">
                  <a16:creationId xmlns:a16="http://schemas.microsoft.com/office/drawing/2014/main" id="{2BF5329F-2678-4574-BC78-B39B8A6F19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8588" y="2776538"/>
              <a:ext cx="6773862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447675" indent="-447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175"/>
                </a:lnSpc>
                <a:buSzPct val="70000"/>
                <a:buFont typeface="Wingdings" panose="05000000000000000000" pitchFamily="2" charset="2"/>
                <a:buChar char="u"/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Want a continuous mapping that satisfies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927" name="TextBox 11">
              <a:extLst>
                <a:ext uri="{FF2B5EF4-FFF2-40B4-BE49-F238E27FC236}">
                  <a16:creationId xmlns:a16="http://schemas.microsoft.com/office/drawing/2014/main" id="{FA76E9EA-B9F9-4B43-9AB7-2776FCDF5E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4575" y="3397250"/>
              <a:ext cx="1762125" cy="34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675"/>
                </a:lnSpc>
              </a:pPr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F(x_i) = y_i</a:t>
              </a: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928" name="TextBox 12">
              <a:extLst>
                <a:ext uri="{FF2B5EF4-FFF2-40B4-BE49-F238E27FC236}">
                  <a16:creationId xmlns:a16="http://schemas.microsoft.com/office/drawing/2014/main" id="{13DCEA19-180F-41B7-BAE1-F6FDFD657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6525" y="3814763"/>
              <a:ext cx="5408613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447675" indent="-4476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175"/>
                </a:lnSpc>
                <a:buSzPct val="70000"/>
                <a:buFont typeface="Wingdings" panose="05000000000000000000" pitchFamily="2" charset="2"/>
                <a:buChar char="u"/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While minimizing the oscillation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图片 1" descr="ws_3E8.tmp">
            <a:extLst>
              <a:ext uri="{FF2B5EF4-FFF2-40B4-BE49-F238E27FC236}">
                <a16:creationId xmlns:a16="http://schemas.microsoft.com/office/drawing/2014/main" id="{719C1343-40B8-40E4-8800-683967F45B2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CB"/>
              </a:clrFrom>
              <a:clrTo>
                <a:srgbClr val="FFFFC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5" t="24062" r="22409" b="66743"/>
          <a:stretch>
            <a:fillRect/>
          </a:stretch>
        </p:blipFill>
        <p:spPr bwMode="auto">
          <a:xfrm>
            <a:off x="4957763" y="1028700"/>
            <a:ext cx="24288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TextBox 7">
            <a:extLst>
              <a:ext uri="{FF2B5EF4-FFF2-40B4-BE49-F238E27FC236}">
                <a16:creationId xmlns:a16="http://schemas.microsoft.com/office/drawing/2014/main" id="{D577272A-D968-40C5-BD2D-24839907D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1270000"/>
            <a:ext cx="2571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  <a:buFont typeface="Wingdings" panose="05000000000000000000" pitchFamily="2" charset="2"/>
              <a:buChar char="Ø"/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</a:rPr>
              <a:t>Input, output</a:t>
            </a:r>
            <a:endParaRPr lang="zh-CN" altLang="en-US" sz="3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48" name="TextBox 8">
            <a:extLst>
              <a:ext uri="{FF2B5EF4-FFF2-40B4-BE49-F238E27FC236}">
                <a16:creationId xmlns:a16="http://schemas.microsoft.com/office/drawing/2014/main" id="{EA107E59-19BF-41DA-BA04-917C20B3B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2100263"/>
            <a:ext cx="3857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541338" indent="-5413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Represent F by sum of radial bases</a:t>
            </a:r>
            <a:endParaRPr lang="zh-CN" altLang="en-US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49" name="TextBox 10">
            <a:extLst>
              <a:ext uri="{FF2B5EF4-FFF2-40B4-BE49-F238E27FC236}">
                <a16:creationId xmlns:a16="http://schemas.microsoft.com/office/drawing/2014/main" id="{E9CE16F5-F3A7-4E5F-8C54-1DB799F4D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4198938"/>
            <a:ext cx="2232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  <a:buFont typeface="Wingdings" panose="05000000000000000000" pitchFamily="2" charset="2"/>
              <a:buChar char="Ø"/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</a:rPr>
              <a:t>Unknowns</a:t>
            </a:r>
            <a:endParaRPr lang="zh-CN" altLang="en-US" sz="3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50" name="TextBox 11">
            <a:extLst>
              <a:ext uri="{FF2B5EF4-FFF2-40B4-BE49-F238E27FC236}">
                <a16:creationId xmlns:a16="http://schemas.microsoft.com/office/drawing/2014/main" id="{4FF69E97-CDCE-45F7-AA8F-C3A9924F8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4957763"/>
            <a:ext cx="2232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  <a:buFont typeface="Wingdings" panose="05000000000000000000" pitchFamily="2" charset="2"/>
              <a:buChar char="Ø"/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</a:rPr>
              <a:t>constraints</a:t>
            </a:r>
            <a:endParaRPr lang="zh-CN" altLang="en-US" sz="3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2951" name="图片 1" descr="ws_3E8.tmp">
            <a:extLst>
              <a:ext uri="{FF2B5EF4-FFF2-40B4-BE49-F238E27FC236}">
                <a16:creationId xmlns:a16="http://schemas.microsoft.com/office/drawing/2014/main" id="{DBB5D31F-B599-4E66-869D-7228D98CB08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CB"/>
              </a:clrFrom>
              <a:clrTo>
                <a:srgbClr val="FFFFC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5" t="34177" r="10359" b="52029"/>
          <a:stretch>
            <a:fillRect/>
          </a:stretch>
        </p:blipFill>
        <p:spPr bwMode="auto">
          <a:xfrm>
            <a:off x="4957763" y="1814513"/>
            <a:ext cx="3571875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2" name="图片 1" descr="ws_3E8.tmp">
            <a:extLst>
              <a:ext uri="{FF2B5EF4-FFF2-40B4-BE49-F238E27FC236}">
                <a16:creationId xmlns:a16="http://schemas.microsoft.com/office/drawing/2014/main" id="{7FCEFB48-5B16-4D44-A876-C398FB3D9B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CB"/>
              </a:clrFrom>
              <a:clrTo>
                <a:srgbClr val="FFFFC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6" t="78317"/>
          <a:stretch>
            <a:fillRect/>
          </a:stretch>
        </p:blipFill>
        <p:spPr bwMode="auto">
          <a:xfrm>
            <a:off x="1457325" y="5386388"/>
            <a:ext cx="81359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3" name="图片 1" descr="ws_3E8.tmp">
            <a:extLst>
              <a:ext uri="{FF2B5EF4-FFF2-40B4-BE49-F238E27FC236}">
                <a16:creationId xmlns:a16="http://schemas.microsoft.com/office/drawing/2014/main" id="{E8276381-DDA7-467A-A5AB-3A519CD9695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CB"/>
              </a:clrFrom>
              <a:clrTo>
                <a:srgbClr val="FFFFC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7" t="64891" r="6593" b="25362"/>
          <a:stretch>
            <a:fillRect/>
          </a:stretch>
        </p:blipFill>
        <p:spPr bwMode="auto">
          <a:xfrm>
            <a:off x="4957763" y="4029075"/>
            <a:ext cx="4786312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4" name="图片 1" descr="ws_3E8.tmp">
            <a:extLst>
              <a:ext uri="{FF2B5EF4-FFF2-40B4-BE49-F238E27FC236}">
                <a16:creationId xmlns:a16="http://schemas.microsoft.com/office/drawing/2014/main" id="{0A6C85DE-3B51-4707-A6D0-A744EA711ED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CB"/>
              </a:clrFrom>
              <a:clrTo>
                <a:srgbClr val="FFFFC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5" t="51649" r="17889" b="40074"/>
          <a:stretch>
            <a:fillRect/>
          </a:stretch>
        </p:blipFill>
        <p:spPr bwMode="auto">
          <a:xfrm>
            <a:off x="4957763" y="3100388"/>
            <a:ext cx="28575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5" name="TextBox 5">
            <a:extLst>
              <a:ext uri="{FF2B5EF4-FFF2-40B4-BE49-F238E27FC236}">
                <a16:creationId xmlns:a16="http://schemas.microsoft.com/office/drawing/2014/main" id="{F672B2E1-F9E6-4A25-94CE-BB3462397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100013"/>
            <a:ext cx="8072437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(6) Radial Basis Functions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图片 1" descr="ws_3EE.tmp">
            <a:extLst>
              <a:ext uri="{FF2B5EF4-FFF2-40B4-BE49-F238E27FC236}">
                <a16:creationId xmlns:a16="http://schemas.microsoft.com/office/drawing/2014/main" id="{61FE9400-E281-4824-BBA4-989E38D2F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10" t="61676" r="1591" b="2312"/>
          <a:stretch>
            <a:fillRect/>
          </a:stretch>
        </p:blipFill>
        <p:spPr bwMode="auto">
          <a:xfrm>
            <a:off x="5529263" y="2600325"/>
            <a:ext cx="4071937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TextBox 6">
            <a:extLst>
              <a:ext uri="{FF2B5EF4-FFF2-40B4-BE49-F238E27FC236}">
                <a16:creationId xmlns:a16="http://schemas.microsoft.com/office/drawing/2014/main" id="{E0F5B9EF-7A75-4F12-961B-50E7670DA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141288"/>
            <a:ext cx="850106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(7) Amending the motion vectors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2" name="TextBox 7">
            <a:extLst>
              <a:ext uri="{FF2B5EF4-FFF2-40B4-BE49-F238E27FC236}">
                <a16:creationId xmlns:a16="http://schemas.microsoft.com/office/drawing/2014/main" id="{C73A9B40-BF35-4533-B286-FDDE1EBD4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8" y="1100138"/>
            <a:ext cx="9112250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size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shape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of the surface points are different between the source and target model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We need to adjust the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direction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magnitude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of the motion vectors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3" name="TextBox 8">
            <a:extLst>
              <a:ext uri="{FF2B5EF4-FFF2-40B4-BE49-F238E27FC236}">
                <a16:creationId xmlns:a16="http://schemas.microsoft.com/office/drawing/2014/main" id="{FBACB0B9-BA86-46DD-A8B5-F5B1B58BB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8" y="3390900"/>
            <a:ext cx="5183187" cy="19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Rotation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: adjusted by the difference of the normal vectors of the source and target</a:t>
            </a:r>
            <a:endParaRPr lang="zh-CN" altLang="en-US" sz="32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4" name="TextBox 9">
            <a:extLst>
              <a:ext uri="{FF2B5EF4-FFF2-40B4-BE49-F238E27FC236}">
                <a16:creationId xmlns:a16="http://schemas.microsoft.com/office/drawing/2014/main" id="{BEC2BB1B-379D-4E64-AB80-86082B47F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5473700"/>
            <a:ext cx="51435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Magnitude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</a:rPr>
              <a:t> : Scaled by the local size variation</a:t>
            </a:r>
            <a:endParaRPr lang="zh-CN" altLang="en-US" sz="32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4920E82-8A02-4E15-921E-148E9D8E9964}"/>
              </a:ext>
            </a:extLst>
          </p:cNvPr>
          <p:cNvSpPr/>
          <p:nvPr/>
        </p:nvSpPr>
        <p:spPr bwMode="auto">
          <a:xfrm>
            <a:off x="5243513" y="2957513"/>
            <a:ext cx="928687" cy="64293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endParaRPr lang="zh-CN" altLang="en-US" sz="2400">
              <a:latin typeface="Arial Black" pitchFamily="34" charset="0"/>
              <a:ea typeface="华文楷体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506396E-D604-4818-8FFD-CB37C1F7DF6A}"/>
              </a:ext>
            </a:extLst>
          </p:cNvPr>
          <p:cNvSpPr/>
          <p:nvPr/>
        </p:nvSpPr>
        <p:spPr bwMode="auto">
          <a:xfrm>
            <a:off x="6529388" y="2814638"/>
            <a:ext cx="928687" cy="64293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endParaRPr lang="zh-CN" altLang="en-US" sz="2400">
              <a:latin typeface="Arial Black" pitchFamily="34" charset="0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/>
      <p:bldP spid="83973" grpId="0"/>
      <p:bldP spid="83974" grpId="0"/>
      <p:bldP spid="7" grpId="0" animBg="1"/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图片 1" descr="ws_3F5.tmp">
            <a:extLst>
              <a:ext uri="{FF2B5EF4-FFF2-40B4-BE49-F238E27FC236}">
                <a16:creationId xmlns:a16="http://schemas.microsoft.com/office/drawing/2014/main" id="{814347DB-1482-43FA-A8D7-99C89F6DC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8" t="23474" r="27881" b="39304"/>
          <a:stretch>
            <a:fillRect/>
          </a:stretch>
        </p:blipFill>
        <p:spPr bwMode="auto">
          <a:xfrm>
            <a:off x="142875" y="957263"/>
            <a:ext cx="9815513" cy="668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ws_3F5.tmp">
            <a:extLst>
              <a:ext uri="{FF2B5EF4-FFF2-40B4-BE49-F238E27FC236}">
                <a16:creationId xmlns:a16="http://schemas.microsoft.com/office/drawing/2014/main" id="{866F93D2-8579-4F55-AE2B-6F8B181F4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8" t="60909" r="27881" b="2216"/>
          <a:stretch>
            <a:fillRect/>
          </a:stretch>
        </p:blipFill>
        <p:spPr bwMode="auto">
          <a:xfrm>
            <a:off x="0" y="1003300"/>
            <a:ext cx="10058400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Box 6">
            <a:extLst>
              <a:ext uri="{FF2B5EF4-FFF2-40B4-BE49-F238E27FC236}">
                <a16:creationId xmlns:a16="http://schemas.microsoft.com/office/drawing/2014/main" id="{63DF4189-2D5B-48D3-AD04-6FF3C0CBA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141288"/>
            <a:ext cx="850106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(8) Results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Box 2">
            <a:extLst>
              <a:ext uri="{FF2B5EF4-FFF2-40B4-BE49-F238E27FC236}">
                <a16:creationId xmlns:a16="http://schemas.microsoft.com/office/drawing/2014/main" id="{C352482B-F5E0-444D-8C77-E9A4D30A5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2351088"/>
            <a:ext cx="358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zh-CN" altLang="en-US" sz="2800" b="1">
                <a:solidFill>
                  <a:srgbClr val="0E59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</a:t>
            </a:r>
          </a:p>
        </p:txBody>
      </p:sp>
      <p:sp>
        <p:nvSpPr>
          <p:cNvPr id="86019" name="TextBox 3">
            <a:extLst>
              <a:ext uri="{FF2B5EF4-FFF2-40B4-BE49-F238E27FC236}">
                <a16:creationId xmlns:a16="http://schemas.microsoft.com/office/drawing/2014/main" id="{4A6DA50F-BB57-4458-9E05-3E166BD11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063" y="141288"/>
            <a:ext cx="23812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4400" b="1">
                <a:solidFill>
                  <a:srgbClr val="333333"/>
                </a:solidFill>
                <a:latin typeface="Times New Roman" panose="02020603050405020304" pitchFamily="18" charset="0"/>
              </a:rPr>
              <a:t>Summary</a:t>
            </a:r>
            <a:endParaRPr lang="zh-CN" altLang="en-US" sz="44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20" name="TextBox 7">
            <a:extLst>
              <a:ext uri="{FF2B5EF4-FFF2-40B4-BE49-F238E27FC236}">
                <a16:creationId xmlns:a16="http://schemas.microsoft.com/office/drawing/2014/main" id="{3AFDA072-0969-426E-B3F3-40769A1F8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1457325"/>
            <a:ext cx="4389438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447675" indent="-4476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editing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Mass-spring + muscles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Capturing human motion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 Cloning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021" name="图片 4" descr="2316-1203310U33173.jpg">
            <a:extLst>
              <a:ext uri="{FF2B5EF4-FFF2-40B4-BE49-F238E27FC236}">
                <a16:creationId xmlns:a16="http://schemas.microsoft.com/office/drawing/2014/main" id="{274CF0A3-DB64-41D0-A67F-FB6AB1744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44" r="65993"/>
          <a:stretch>
            <a:fillRect/>
          </a:stretch>
        </p:blipFill>
        <p:spPr bwMode="auto">
          <a:xfrm>
            <a:off x="6672263" y="1295400"/>
            <a:ext cx="2562225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7">
            <a:extLst>
              <a:ext uri="{FF2B5EF4-FFF2-40B4-BE49-F238E27FC236}">
                <a16:creationId xmlns:a16="http://schemas.microsoft.com/office/drawing/2014/main" id="{CE20889C-EA1A-4A66-9D2A-9D1C4FB64ED7}"/>
              </a:ext>
            </a:extLst>
          </p:cNvPr>
          <p:cNvGrpSpPr>
            <a:grpSpLocks/>
          </p:cNvGrpSpPr>
          <p:nvPr/>
        </p:nvGrpSpPr>
        <p:grpSpPr bwMode="auto">
          <a:xfrm>
            <a:off x="0" y="4457700"/>
            <a:ext cx="10058400" cy="2519363"/>
            <a:chOff x="0" y="4457704"/>
            <a:chExt cx="10058400" cy="2520000"/>
          </a:xfrm>
        </p:grpSpPr>
        <p:pic>
          <p:nvPicPr>
            <p:cNvPr id="86023" name="图片 5" descr="2316-1203310U33173.jpg">
              <a:extLst>
                <a:ext uri="{FF2B5EF4-FFF2-40B4-BE49-F238E27FC236}">
                  <a16:creationId xmlns:a16="http://schemas.microsoft.com/office/drawing/2014/main" id="{5052D42B-D6A0-44E8-A23E-69B1A0B74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91" b="33456"/>
            <a:stretch>
              <a:fillRect/>
            </a:stretch>
          </p:blipFill>
          <p:spPr bwMode="auto">
            <a:xfrm>
              <a:off x="0" y="4457704"/>
              <a:ext cx="7555407" cy="25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24" name="图片 6" descr="2316-1203310U33173.jpg">
              <a:extLst>
                <a:ext uri="{FF2B5EF4-FFF2-40B4-BE49-F238E27FC236}">
                  <a16:creationId xmlns:a16="http://schemas.microsoft.com/office/drawing/2014/main" id="{5F209B80-8C5C-42A8-A6D1-50E7676CC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9" r="33823" b="66544"/>
            <a:stretch>
              <a:fillRect/>
            </a:stretch>
          </p:blipFill>
          <p:spPr bwMode="auto">
            <a:xfrm>
              <a:off x="7566066" y="4457704"/>
              <a:ext cx="2492334" cy="25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7">
            <a:extLst>
              <a:ext uri="{FF2B5EF4-FFF2-40B4-BE49-F238E27FC236}">
                <a16:creationId xmlns:a16="http://schemas.microsoft.com/office/drawing/2014/main" id="{F1E893F0-B63F-4DF4-9460-9D51B8FC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8263"/>
            <a:ext cx="8570912" cy="795337"/>
          </a:xfrm>
        </p:spPr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pic>
        <p:nvPicPr>
          <p:cNvPr id="17412" name="图片 4" descr="2457331_000235252000_2.jpg">
            <a:extLst>
              <a:ext uri="{FF2B5EF4-FFF2-40B4-BE49-F238E27FC236}">
                <a16:creationId xmlns:a16="http://schemas.microsoft.com/office/drawing/2014/main" id="{B217D2DD-71D6-48D2-A72E-3463C6C9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7213" y="1243013"/>
            <a:ext cx="4048125" cy="2700337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3" name="图片 6" descr="2457331_085725402793_2.jpg">
            <a:extLst>
              <a:ext uri="{FF2B5EF4-FFF2-40B4-BE49-F238E27FC236}">
                <a16:creationId xmlns:a16="http://schemas.microsoft.com/office/drawing/2014/main" id="{AF6FFCAA-DD5F-4207-A8E0-ED400F9EF4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3" t="6801" r="9679" b="47243"/>
          <a:stretch>
            <a:fillRect/>
          </a:stretch>
        </p:blipFill>
        <p:spPr bwMode="auto">
          <a:xfrm>
            <a:off x="5637213" y="4243388"/>
            <a:ext cx="4071937" cy="2513012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E5C859C-1417-4F37-B03B-00B4C2F3299F}"/>
              </a:ext>
            </a:extLst>
          </p:cNvPr>
          <p:cNvSpPr txBox="1">
            <a:spLocks noChangeArrowheads="1"/>
          </p:cNvSpPr>
          <p:nvPr/>
        </p:nvSpPr>
        <p:spPr>
          <a:xfrm>
            <a:off x="242888" y="1271588"/>
            <a:ext cx="5572125" cy="5400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Overview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Historical view: FACS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Shape Interpolation</a:t>
            </a:r>
          </a:p>
          <a:p>
            <a:pPr marL="395288" indent="-395288" eaLnBrk="0" hangingPunct="0">
              <a:spcBef>
                <a:spcPts val="600"/>
              </a:spcBef>
              <a:buClr>
                <a:srgbClr val="000000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latin typeface="Times New Roman" pitchFamily="18" charset="0"/>
                <a:cs typeface="Times New Roman" pitchFamily="18" charset="0"/>
              </a:rPr>
              <a:t>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Traditional animation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Muscle-vector techniques</a:t>
            </a:r>
          </a:p>
          <a:p>
            <a:pPr marL="717550" lvl="1" indent="-358775" eaLnBrk="0" hangingPunct="0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models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latin typeface="Times New Roman" pitchFamily="18" charset="0"/>
                <a:cs typeface="Times New Roman" pitchFamily="18" charset="0"/>
              </a:rPr>
              <a:t>Mass-spring + muscles</a:t>
            </a:r>
          </a:p>
          <a:p>
            <a:pPr marL="717550" lvl="1" indent="-358775">
              <a:spcBef>
                <a:spcPts val="600"/>
              </a:spcBef>
              <a:buSzPct val="80000"/>
              <a:buFont typeface="Wingdings" pitchFamily="2" charset="2"/>
              <a:buChar char="l"/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Performance based animation</a:t>
            </a:r>
          </a:p>
          <a:p>
            <a:pPr marL="395288" indent="-395288" eaLnBrk="0" hangingPunct="0">
              <a:spcBef>
                <a:spcPts val="600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/>
              </a:rPr>
              <a:t>Summary</a:t>
            </a:r>
            <a:endParaRPr lang="zh-CN" altLang="en-US" sz="3200" b="1" dirty="0">
              <a:latin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Box 7">
            <a:extLst>
              <a:ext uri="{FF2B5EF4-FFF2-40B4-BE49-F238E27FC236}">
                <a16:creationId xmlns:a16="http://schemas.microsoft.com/office/drawing/2014/main" id="{64796E1A-E0ED-4B22-A60C-2810C6B82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1219200"/>
            <a:ext cx="9215437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95288" indent="-395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75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K. Waters. A muscle model for animating three-dimensional facial expression. Computer Graphics, 22(4):17–24, 1987.</a:t>
            </a:r>
          </a:p>
          <a:p>
            <a:pPr>
              <a:spcBef>
                <a:spcPts val="675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Yuencheng Lee, Demetri Terzopoulos, and Keith Waters, Realistic Modeling for Facial Animation SIGGRAPH ’95</a:t>
            </a:r>
          </a:p>
          <a:p>
            <a:pPr>
              <a:spcBef>
                <a:spcPts val="675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Expression Cloning  Jun-Yong Noh, Ulrich </a:t>
            </a:r>
            <a:r>
              <a:rPr lang="de-DE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Neumann, SIGGRAPH 2001, Computer Graphics Proceedings</a:t>
            </a:r>
          </a:p>
          <a:p>
            <a:pPr>
              <a:spcBef>
                <a:spcPts val="675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Ekman P and Friesen W "Manual for the the Facial Action Coding System" Consulting Psychologist 1977 Press Palo Alto California</a:t>
            </a:r>
          </a:p>
          <a:p>
            <a:pPr>
              <a:spcBef>
                <a:spcPts val="675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MPEG-4 standard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A1AD8F5-AD99-4D6A-BD49-35CD96E5F9F8}"/>
              </a:ext>
            </a:extLst>
          </p:cNvPr>
          <p:cNvSpPr txBox="1">
            <a:spLocks noChangeArrowheads="1"/>
          </p:cNvSpPr>
          <p:nvPr/>
        </p:nvSpPr>
        <p:spPr>
          <a:xfrm>
            <a:off x="1068388" y="68263"/>
            <a:ext cx="8570912" cy="795337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altLang="zh-CN" sz="4500" b="1" kern="0">
                <a:latin typeface="Times New Roman" pitchFamily="18" charset="0"/>
                <a:cs typeface="Times New Roman" pitchFamily="18" charset="0"/>
              </a:rPr>
              <a:t>Paper References</a:t>
            </a:r>
            <a:endParaRPr lang="en-US" altLang="zh-CN" sz="4500" b="1" kern="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8A7EA763-8632-498A-83E3-22B46B062D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Paper References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C802626-5AC8-4C27-B3F4-56576F886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0075" y="1128713"/>
            <a:ext cx="8858250" cy="5543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altLang="zh-CN" sz="2800" b="0">
                <a:ea typeface="宋体" panose="02010600030101010101" pitchFamily="2" charset="-122"/>
              </a:rPr>
              <a:t>E. Sifakis, I. Neverov, R. Fedkiw, Automatic Determination of Facial Muscle Activations from Sparse Motion Capture Marker Data, 2005</a:t>
            </a:r>
          </a:p>
          <a:p>
            <a:pPr>
              <a:lnSpc>
                <a:spcPct val="100000"/>
              </a:lnSpc>
            </a:pPr>
            <a:r>
              <a:rPr lang="en-US" altLang="zh-CN" sz="2800" b="0">
                <a:ea typeface="宋体" panose="02010600030101010101" pitchFamily="2" charset="-122"/>
              </a:rPr>
              <a:t>D. Terzopoulos, Waters, K., Physically-Based Facial Modeling, Analysis, and Animation, The Journal of Visualization and Computer Animation, 1990</a:t>
            </a:r>
          </a:p>
          <a:p>
            <a:pPr>
              <a:lnSpc>
                <a:spcPct val="100000"/>
              </a:lnSpc>
            </a:pPr>
            <a:r>
              <a:rPr lang="en-US" altLang="zh-CN" sz="2800" b="0">
                <a:ea typeface="宋体" panose="02010600030101010101" pitchFamily="2" charset="-122"/>
              </a:rPr>
              <a:t>K. Kahler, J. Haber, H.-P. Seidel, Geometry-based muscle modeling for facial animation, Proceedings Graphics Interface 2001</a:t>
            </a:r>
          </a:p>
          <a:p>
            <a:pPr>
              <a:lnSpc>
                <a:spcPct val="100000"/>
              </a:lnSpc>
            </a:pPr>
            <a:r>
              <a:rPr lang="en-US" altLang="zh-CN" sz="2800" b="0">
                <a:ea typeface="宋体" panose="02010600030101010101" pitchFamily="2" charset="-122"/>
              </a:rPr>
              <a:t>[Cohen93] M. M. Cohen, D.W. Massaro.  Modeling coarticulation in synthetic visual speech, </a:t>
            </a:r>
            <a:r>
              <a:rPr lang="en-US" altLang="zh-CN" sz="2800" b="0" i="1">
                <a:ea typeface="宋体" panose="02010600030101010101" pitchFamily="2" charset="-122"/>
              </a:rPr>
              <a:t>Computer Animation '93. Springer-Verlag, 1993</a:t>
            </a:r>
            <a:r>
              <a:rPr lang="en-US" altLang="zh-CN" sz="2800" b="0">
                <a:ea typeface="宋体" panose="02010600030101010101" pitchFamily="2" charset="-122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4584412-82E6-4729-BEB3-AEE4FD867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157163"/>
            <a:ext cx="8969375" cy="657225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Facial Action Coding System (FACS)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6547BF7-EC78-4520-8654-B0901AA78E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0075" y="1100138"/>
            <a:ext cx="9072563" cy="55641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Proposed by Ekman and </a:t>
            </a:r>
            <a:r>
              <a:rPr lang="en-US" altLang="zh-CN" dirty="0" err="1">
                <a:ea typeface="宋体" panose="02010600030101010101" pitchFamily="2" charset="-122"/>
              </a:rPr>
              <a:t>Friesan</a:t>
            </a:r>
            <a:r>
              <a:rPr lang="en-US" altLang="zh-CN" dirty="0">
                <a:ea typeface="宋体" panose="02010600030101010101" pitchFamily="2" charset="-122"/>
              </a:rPr>
              <a:t> in 1978.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Describes facial movement in terms of the muscles involved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Purposely ignores invisible and non-movement changes (such as blushing)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Defines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46 action </a:t>
            </a:r>
            <a:r>
              <a:rPr lang="en-US" altLang="zh-CN" dirty="0">
                <a:ea typeface="宋体" panose="02010600030101010101" pitchFamily="2" charset="-122"/>
              </a:rPr>
              <a:t>units pertaining to expression-related muscles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Additional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20 action </a:t>
            </a:r>
            <a:r>
              <a:rPr lang="en-US" altLang="zh-CN" dirty="0">
                <a:ea typeface="宋体" panose="02010600030101010101" pitchFamily="2" charset="-122"/>
              </a:rPr>
              <a:t>units for gross head movement and eye gaze.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theme/theme1.xml><?xml version="1.0" encoding="utf-8"?>
<a:theme xmlns:a="http://schemas.openxmlformats.org/drawingml/2006/main" name="2_020424 Atlas Copco Dymamic Workplaces - Roadmap">
  <a:themeElements>
    <a:clrScheme name="2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2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2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4_Facial Animation.ppt[兼容模式]" id="{3FA0B293-43E5-41AF-8E37-532FF13A62A7}" vid="{8E06A8C8-FC39-4E73-9015-E1554FDFCC44}"/>
    </a:ext>
  </a:extLst>
</a:theme>
</file>

<file path=ppt/theme/theme2.xml><?xml version="1.0" encoding="utf-8"?>
<a:theme xmlns:a="http://schemas.openxmlformats.org/drawingml/2006/main" name="1_020424 Atlas Copco Dymamic Workplaces - Roadmap">
  <a:themeElements>
    <a:clrScheme name="1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1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1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4_Facial Animation.ppt[兼容模式]" id="{3FA0B293-43E5-41AF-8E37-532FF13A62A7}" vid="{3D09743A-96AA-4D4D-90F4-BD051A21A52C}"/>
    </a:ext>
  </a:extLst>
</a:theme>
</file>

<file path=ppt/theme/theme3.xml><?xml version="1.0" encoding="utf-8"?>
<a:theme xmlns:a="http://schemas.openxmlformats.org/drawingml/2006/main" name="4_020424 Atlas Copco Dymamic Workplaces - Roadmap">
  <a:themeElements>
    <a:clrScheme name="1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1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1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4_Facial Animation.ppt[兼容模式]" id="{3FA0B293-43E5-41AF-8E37-532FF13A62A7}" vid="{3D09743A-96AA-4D4D-90F4-BD051A21A52C}"/>
    </a:ext>
  </a:extLst>
</a:theme>
</file>

<file path=ppt/theme/theme4.xml><?xml version="1.0" encoding="utf-8"?>
<a:theme xmlns:a="http://schemas.openxmlformats.org/drawingml/2006/main" name="3_020424 Atlas Copco Dymamic Workplaces - Roadmap">
  <a:themeElements>
    <a:clrScheme name="1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1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1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4_Facial Animation.ppt[兼容模式]" id="{3FA0B293-43E5-41AF-8E37-532FF13A62A7}" vid="{116CFC5E-EBA9-4FD1-8E1C-BD90F9EF10EC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chapter04_Facial Animation</Template>
  <TotalTime>199</TotalTime>
  <Words>3599</Words>
  <Application>Microsoft Office PowerPoint</Application>
  <PresentationFormat>自定义</PresentationFormat>
  <Paragraphs>562</Paragraphs>
  <Slides>81</Slides>
  <Notes>22</Notes>
  <HiddenSlides>0</HiddenSlides>
  <MMClips>2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97" baseType="lpstr">
      <vt:lpstr>等线</vt:lpstr>
      <vt:lpstr>华文楷体</vt:lpstr>
      <vt:lpstr>华文新魏</vt:lpstr>
      <vt:lpstr>楷体_GB2312</vt:lpstr>
      <vt:lpstr>隶书</vt:lpstr>
      <vt:lpstr>Arial</vt:lpstr>
      <vt:lpstr>Arial Black</vt:lpstr>
      <vt:lpstr>Calibri</vt:lpstr>
      <vt:lpstr>Times New Roman</vt:lpstr>
      <vt:lpstr>Wingdings</vt:lpstr>
      <vt:lpstr>2_020424 Atlas Copco Dymamic Workplaces - Roadmap</vt:lpstr>
      <vt:lpstr>1_020424 Atlas Copco Dymamic Workplaces - Roadmap</vt:lpstr>
      <vt:lpstr>4_020424 Atlas Copco Dymamic Workplaces - Roadmap</vt:lpstr>
      <vt:lpstr>3_020424 Atlas Copco Dymamic Workplaces - Roadmap</vt:lpstr>
      <vt:lpstr>Equation</vt:lpstr>
      <vt:lpstr>Microsoft 公式 3.0</vt:lpstr>
      <vt:lpstr>PowerPoint 演示文稿</vt:lpstr>
      <vt:lpstr>Content</vt:lpstr>
      <vt:lpstr>1.1 Anatomy of the face</vt:lpstr>
      <vt:lpstr>1.2 Muscles</vt:lpstr>
      <vt:lpstr>1.3 Skin</vt:lpstr>
      <vt:lpstr>1.4 Modeling viscoelastic skin</vt:lpstr>
      <vt:lpstr>1.5 The skull</vt:lpstr>
      <vt:lpstr>Content</vt:lpstr>
      <vt:lpstr>Facial Action Coding System (FACS)</vt:lpstr>
      <vt:lpstr>FACS</vt:lpstr>
      <vt:lpstr>FACS</vt:lpstr>
      <vt:lpstr>Emotional Axes</vt:lpstr>
      <vt:lpstr>FACS</vt:lpstr>
      <vt:lpstr>Content</vt:lpstr>
      <vt:lpstr>3.1 Bone Based Methods</vt:lpstr>
      <vt:lpstr>3.2 Shape Interpolation Methods</vt:lpstr>
      <vt:lpstr>3.2 Shape Interpolation</vt:lpstr>
      <vt:lpstr>3.2.1 Interpolation Targets</vt:lpstr>
      <vt:lpstr>3.2.2 Morph Target DOFs</vt:lpstr>
      <vt:lpstr>3.2.3 Shape Interpolation Algorithm</vt:lpstr>
      <vt:lpstr>3.2.4 Weighted Blending &amp; Averaging</vt:lpstr>
      <vt:lpstr>3.2.5 Normal Interpolation</vt:lpstr>
      <vt:lpstr>Shape Interpolation Algorithm</vt:lpstr>
      <vt:lpstr>3.2.6 Shape Interpolation and Skinning</vt:lpstr>
      <vt:lpstr>3.2.7 Smooth Skin Algorithm</vt:lpstr>
      <vt:lpstr>3.2.7 Smooth Skin Algorithm</vt:lpstr>
      <vt:lpstr>3.2.7 Smooth Skin Algorithm</vt:lpstr>
      <vt:lpstr>3.2.7 Smooth Skinning Normals</vt:lpstr>
      <vt:lpstr>Equation Summary</vt:lpstr>
      <vt:lpstr>3.2.8 Target Storage</vt:lpstr>
      <vt:lpstr>3.2.8 Target Storage</vt:lpstr>
      <vt:lpstr>3.2.8 Target Storage</vt:lpstr>
      <vt:lpstr>3.2.9 Vascular(血管) Expression</vt:lpstr>
      <vt:lpstr>3.2.10 Wrinkles</vt:lpstr>
      <vt:lpstr>3.2.10 Wrinkles</vt:lpstr>
      <vt:lpstr>3.2.11 Colors and Other Properties</vt:lpstr>
      <vt:lpstr>Content</vt:lpstr>
      <vt:lpstr>4.1 Traditional techniques</vt:lpstr>
      <vt:lpstr>MPEG-4 Facial Animation</vt:lpstr>
      <vt:lpstr>Content</vt:lpstr>
      <vt:lpstr>4.2.1 Muscle vectors</vt:lpstr>
      <vt:lpstr>4.2.1 Muscle vectors (2)</vt:lpstr>
      <vt:lpstr>4.2.2 Muscle Based Animation</vt:lpstr>
      <vt:lpstr>4.2.2 Muscle Based Animation</vt:lpstr>
      <vt:lpstr>4.2.2 Muscle Based Animation</vt:lpstr>
      <vt:lpstr>Content</vt:lpstr>
      <vt:lpstr>Physics-based model</vt:lpstr>
      <vt:lpstr>4.3 Mass-spring models</vt:lpstr>
      <vt:lpstr>4.3.1 Mass-spring models (Two Layers)</vt:lpstr>
      <vt:lpstr>4.3.1 Mass-spring models (Two Layers)</vt:lpstr>
      <vt:lpstr>4.3.2 Mass-spring models (Three Layers)</vt:lpstr>
      <vt:lpstr>PowerPoint 演示文稿</vt:lpstr>
      <vt:lpstr>PowerPoint 演示文稿</vt:lpstr>
      <vt:lpstr>PowerPoint 演示文稿</vt:lpstr>
      <vt:lpstr>Content</vt:lpstr>
      <vt:lpstr>PowerPoint 演示文稿</vt:lpstr>
      <vt:lpstr>4.4 Mass-spring + muscles</vt:lpstr>
      <vt:lpstr>Demo</vt:lpstr>
      <vt:lpstr>Demo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Paper References</vt:lpstr>
    </vt:vector>
  </TitlesOfParts>
  <Company>05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21</cp:revision>
  <dcterms:created xsi:type="dcterms:W3CDTF">2020-02-23T17:47:18Z</dcterms:created>
  <dcterms:modified xsi:type="dcterms:W3CDTF">2021-03-17T03:57:59Z</dcterms:modified>
</cp:coreProperties>
</file>